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9" r:id="rId6"/>
    <p:sldId id="260" r:id="rId7"/>
    <p:sldId id="258" r:id="rId5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7C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10515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1">
                <a:solidFill>
                  <a:srgbClr val="7C8B6E"/>
                </a:solidFill>
                <a:latin typeface="微软雅黑" panose="020B0503020204020204" charset="-122"/>
              </a:rPr>
              <a:t>华建集团第四届职工创新大赛 · 参赛作品 · 人工智能决策应用方案</a:t>
            </a:r>
            <a:endParaRPr sz="1400" b="1">
              <a:solidFill>
                <a:srgbClr val="7C8B6E"/>
              </a:solidFill>
              <a:latin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78992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3E4A3C"/>
                </a:solidFill>
                <a:latin typeface="微软雅黑" panose="020B0503020204020204" charset="-122"/>
              </a:rPr>
              <a:t>华建设计前期策划工作台</a:t>
            </a:r>
            <a:endParaRPr sz="44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2960" y="3246120"/>
            <a:ext cx="10515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5A6355"/>
                </a:solidFill>
                <a:latin typeface="微软雅黑" panose="020B0503020204020204" charset="-122"/>
              </a:rPr>
              <a:t>也许会改变设计师项目前期的工作模式</a:t>
            </a:r>
            <a:endParaRPr sz="220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22960" y="3977639"/>
            <a:ext cx="1828800" cy="41148"/>
          </a:xfrm>
          <a:prstGeom prst="rect">
            <a:avLst/>
          </a:prstGeom>
          <a:solidFill>
            <a:srgbClr val="C08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343400"/>
            <a:ext cx="10607040" cy="134747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lang="zh-CN" sz="1600" b="1">
                <a:solidFill>
                  <a:srgbClr val="3E4A3C"/>
                </a:solidFill>
                <a:latin typeface="微软雅黑" panose="020B0503020204020204" charset="-122"/>
              </a:rPr>
              <a:t>第一次见甲方，这个</a:t>
            </a:r>
            <a:r>
              <a:rPr lang="zh-CN" sz="1600" b="1">
                <a:solidFill>
                  <a:srgbClr val="3E4A3C"/>
                </a:solidFill>
                <a:latin typeface="微软雅黑" panose="020B0503020204020204" charset="-122"/>
              </a:rPr>
              <a:t>设计师像是已经来过</a:t>
            </a:r>
            <a:endParaRPr lang="zh-CN" sz="1600" b="1">
              <a:solidFill>
                <a:srgbClr val="3E4A3C"/>
              </a:solidFill>
              <a:latin typeface="微软雅黑" panose="020B0503020204020204" charset="-122"/>
            </a:endParaRP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endParaRPr lang="zh-CN" sz="1600" b="1">
              <a:solidFill>
                <a:srgbClr val="3E4A3C"/>
              </a:solidFill>
              <a:latin typeface="微软雅黑" panose="020B0503020204020204" charset="-122"/>
            </a:endParaRP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lang="zh-CN" sz="1600" b="1">
                <a:solidFill>
                  <a:srgbClr val="3E4A3C"/>
                </a:solidFill>
                <a:latin typeface="微软雅黑" panose="020B0503020204020204" charset="-122"/>
              </a:rPr>
              <a:t>几十年沉睡</a:t>
            </a:r>
            <a:r>
              <a:rPr lang="zh-CN" sz="1600" b="1">
                <a:solidFill>
                  <a:srgbClr val="3E4A3C"/>
                </a:solidFill>
                <a:latin typeface="微软雅黑" panose="020B0503020204020204" charset="-122"/>
              </a:rPr>
              <a:t>的项目积累，在</a:t>
            </a:r>
            <a:r>
              <a:rPr lang="en-US" altLang="zh-CN" sz="1600" b="1">
                <a:solidFill>
                  <a:srgbClr val="3E4A3C"/>
                </a:solidFill>
                <a:latin typeface="微软雅黑" panose="020B0503020204020204" charset="-122"/>
              </a:rPr>
              <a:t>AI</a:t>
            </a:r>
            <a:r>
              <a:rPr lang="zh-CN" altLang="en-US" sz="1600" b="1">
                <a:solidFill>
                  <a:srgbClr val="3E4A3C"/>
                </a:solidFill>
                <a:latin typeface="微软雅黑" panose="020B0503020204020204" charset="-122"/>
              </a:rPr>
              <a:t>时代醒了</a:t>
            </a:r>
            <a:endParaRPr lang="zh-CN" altLang="en-US" sz="1600" b="1">
              <a:solidFill>
                <a:srgbClr val="3E4A3C"/>
              </a:solidFill>
              <a:latin typeface="微软雅黑" panose="020B0503020204020204" charset="-122"/>
            </a:endParaRP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lang="zh-CN" altLang="en-US" sz="1600" b="1">
                <a:solidFill>
                  <a:srgbClr val="3E4A3C"/>
                </a:solidFill>
                <a:latin typeface="微软雅黑" panose="020B0503020204020204" charset="-122"/>
              </a:rPr>
              <a:t>主动跳出来为</a:t>
            </a:r>
            <a:r>
              <a:rPr lang="zh-CN" altLang="en-US" sz="1600" b="1">
                <a:solidFill>
                  <a:srgbClr val="3E4A3C"/>
                </a:solidFill>
                <a:latin typeface="微软雅黑" panose="020B0503020204020204" charset="-122"/>
              </a:rPr>
              <a:t>新项目提供价值，持续迭代，越用</a:t>
            </a:r>
            <a:r>
              <a:rPr lang="zh-CN" altLang="en-US" sz="1600" b="1">
                <a:solidFill>
                  <a:srgbClr val="3E4A3C"/>
                </a:solidFill>
                <a:latin typeface="微软雅黑" panose="020B0503020204020204" charset="-122"/>
              </a:rPr>
              <a:t>越强</a:t>
            </a:r>
            <a:endParaRPr lang="zh-CN" altLang="en-US" sz="16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2960" y="5852160"/>
            <a:ext cx="10058400" cy="1885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00" b="0">
                <a:solidFill>
                  <a:srgbClr val="8A8F88"/>
                </a:solidFill>
                <a:latin typeface="微软雅黑" panose="020B0503020204020204" charset="-122"/>
              </a:rPr>
              <a:t>2026-10-18 · 方案书 v2.21</a:t>
            </a:r>
            <a:endParaRPr sz="1100" b="0">
              <a:solidFill>
                <a:srgbClr val="8A8F88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48640"/>
            <a:ext cx="54864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3000" b="1">
                <a:solidFill>
                  <a:srgbClr val="3E4A3C"/>
                </a:solidFill>
                <a:latin typeface="微软雅黑" panose="020B0503020204020204" charset="-122"/>
              </a:rPr>
              <a:t>目录</a:t>
            </a:r>
            <a:endParaRPr sz="30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00" b="1">
                <a:solidFill>
                  <a:srgbClr val="7C8B6E"/>
                </a:solidFill>
                <a:latin typeface="微软雅黑" panose="020B0503020204020204" charset="-122"/>
              </a:rPr>
              <a:t>CONTENTS</a:t>
            </a:r>
            <a:endParaRPr sz="1100" b="1">
              <a:solidFill>
                <a:srgbClr val="7C8B6E"/>
              </a:solidFill>
              <a:latin typeface="微软雅黑" panose="020B0503020204020204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1005840" cy="36576"/>
          </a:xfrm>
          <a:prstGeom prst="rect">
            <a:avLst/>
          </a:prstGeom>
          <a:solidFill>
            <a:srgbClr val="7C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965960"/>
            <a:ext cx="45720" cy="475488"/>
          </a:xfrm>
          <a:prstGeom prst="rect">
            <a:avLst/>
          </a:prstGeom>
          <a:solidFill>
            <a:srgbClr val="7C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965960"/>
            <a:ext cx="91440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000" b="1">
                <a:solidFill>
                  <a:srgbClr val="7C8B6E"/>
                </a:solidFill>
                <a:latin typeface="微软雅黑" panose="020B0503020204020204" charset="-122"/>
              </a:rPr>
              <a:t>00</a:t>
            </a:r>
            <a:endParaRPr sz="2000" b="1">
              <a:solidFill>
                <a:srgbClr val="7C8B6E"/>
              </a:solidFill>
              <a:latin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28800" y="1965960"/>
            <a:ext cx="777240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3E4A3C"/>
                </a:solidFill>
                <a:latin typeface="微软雅黑" panose="020B0503020204020204" charset="-122"/>
              </a:rPr>
              <a:t>总论：方向、场景、边界</a:t>
            </a:r>
            <a:endParaRPr sz="17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5800" y="2587752"/>
            <a:ext cx="45720" cy="475488"/>
          </a:xfrm>
          <a:prstGeom prst="rect">
            <a:avLst/>
          </a:prstGeom>
          <a:solidFill>
            <a:srgbClr val="5F7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" y="2587752"/>
            <a:ext cx="91440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000" b="1">
                <a:solidFill>
                  <a:srgbClr val="5F7A58"/>
                </a:solidFill>
                <a:latin typeface="微软雅黑" panose="020B0503020204020204" charset="-122"/>
              </a:rPr>
              <a:t>01</a:t>
            </a:r>
            <a:endParaRPr sz="2000" b="1">
              <a:solidFill>
                <a:srgbClr val="5F7A58"/>
              </a:solidFill>
              <a:latin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28800" y="2587752"/>
            <a:ext cx="777240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3E4A3C"/>
                </a:solidFill>
                <a:latin typeface="微软雅黑" panose="020B0503020204020204" charset="-122"/>
              </a:rPr>
              <a:t>行业现状与痛点</a:t>
            </a:r>
            <a:endParaRPr sz="17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5800" y="3209544"/>
            <a:ext cx="45720" cy="475488"/>
          </a:xfrm>
          <a:prstGeom prst="rect">
            <a:avLst/>
          </a:prstGeom>
          <a:solidFill>
            <a:srgbClr val="C08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3209544"/>
            <a:ext cx="91440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000" b="1">
                <a:solidFill>
                  <a:srgbClr val="C08A6E"/>
                </a:solidFill>
                <a:latin typeface="微软雅黑" panose="020B0503020204020204" charset="-122"/>
              </a:rPr>
              <a:t>02</a:t>
            </a:r>
            <a:endParaRPr sz="2000" b="1">
              <a:solidFill>
                <a:srgbClr val="C08A6E"/>
              </a:solidFill>
              <a:latin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28800" y="3209544"/>
            <a:ext cx="777240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3E4A3C"/>
                </a:solidFill>
                <a:latin typeface="微软雅黑" panose="020B0503020204020204" charset="-122"/>
              </a:rPr>
              <a:t>创新方案概述（含工具原型）</a:t>
            </a:r>
            <a:endParaRPr sz="17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5800" y="3831336"/>
            <a:ext cx="45720" cy="475488"/>
          </a:xfrm>
          <a:prstGeom prst="rect">
            <a:avLst/>
          </a:prstGeom>
          <a:solidFill>
            <a:srgbClr val="E8A8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8680" y="3831336"/>
            <a:ext cx="91440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000" b="1">
                <a:solidFill>
                  <a:srgbClr val="E8A87C"/>
                </a:solidFill>
                <a:latin typeface="微软雅黑" panose="020B0503020204020204" charset="-122"/>
              </a:rPr>
              <a:t>03</a:t>
            </a:r>
            <a:endParaRPr sz="2000" b="1">
              <a:solidFill>
                <a:srgbClr val="E8A87C"/>
              </a:solidFill>
              <a:latin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28800" y="3831336"/>
            <a:ext cx="777240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3E4A3C"/>
                </a:solidFill>
                <a:latin typeface="微软雅黑" panose="020B0503020204020204" charset="-122"/>
              </a:rPr>
              <a:t>核心功能与应用场景</a:t>
            </a:r>
            <a:endParaRPr sz="17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5800" y="4453128"/>
            <a:ext cx="45720" cy="475488"/>
          </a:xfrm>
          <a:prstGeom prst="rect">
            <a:avLst/>
          </a:prstGeom>
          <a:solidFill>
            <a:srgbClr val="8AA5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8680" y="4453128"/>
            <a:ext cx="91440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000" b="1">
                <a:solidFill>
                  <a:srgbClr val="8AA5B8"/>
                </a:solidFill>
                <a:latin typeface="微软雅黑" panose="020B0503020204020204" charset="-122"/>
              </a:rPr>
              <a:t>04</a:t>
            </a:r>
            <a:endParaRPr sz="2000" b="1">
              <a:solidFill>
                <a:srgbClr val="8AA5B8"/>
              </a:solidFill>
              <a:latin typeface="微软雅黑" panose="020B050302020402020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28800" y="4453128"/>
            <a:ext cx="777240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3E4A3C"/>
                </a:solidFill>
                <a:latin typeface="微软雅黑" panose="020B0503020204020204" charset="-122"/>
              </a:rPr>
              <a:t>经济性分析</a:t>
            </a:r>
            <a:endParaRPr sz="17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85800" y="5074920"/>
            <a:ext cx="45720" cy="475488"/>
          </a:xfrm>
          <a:prstGeom prst="rect">
            <a:avLst/>
          </a:prstGeom>
          <a:solidFill>
            <a:srgbClr val="A87B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5074920"/>
            <a:ext cx="91440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000" b="1">
                <a:solidFill>
                  <a:srgbClr val="A87B9D"/>
                </a:solidFill>
                <a:latin typeface="微软雅黑" panose="020B0503020204020204" charset="-122"/>
              </a:rPr>
              <a:t>05</a:t>
            </a:r>
            <a:endParaRPr sz="2000" b="1">
              <a:solidFill>
                <a:srgbClr val="A87B9D"/>
              </a:solidFill>
              <a:latin typeface="微软雅黑" panose="020B050302020402020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28800" y="5074920"/>
            <a:ext cx="777240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3E4A3C"/>
                </a:solidFill>
                <a:latin typeface="微软雅黑" panose="020B0503020204020204" charset="-122"/>
              </a:rPr>
              <a:t>成果转化或应用路径</a:t>
            </a:r>
            <a:endParaRPr sz="17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85800" y="5696712"/>
            <a:ext cx="45720" cy="475488"/>
          </a:xfrm>
          <a:prstGeom prst="rect">
            <a:avLst/>
          </a:prstGeom>
          <a:solidFill>
            <a:srgbClr val="9AAE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8680" y="5696712"/>
            <a:ext cx="91440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000" b="1">
                <a:solidFill>
                  <a:srgbClr val="9AAE83"/>
                </a:solidFill>
                <a:latin typeface="微软雅黑" panose="020B0503020204020204" charset="-122"/>
              </a:rPr>
              <a:t>06</a:t>
            </a:r>
            <a:endParaRPr sz="2000" b="1">
              <a:solidFill>
                <a:srgbClr val="9AAE83"/>
              </a:solidFill>
              <a:latin typeface="微软雅黑" panose="020B050302020402020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28800" y="5696712"/>
            <a:ext cx="777240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3E4A3C"/>
                </a:solidFill>
                <a:latin typeface="微软雅黑" panose="020B0503020204020204" charset="-122"/>
              </a:rPr>
              <a:t>团队构成与推广能力</a:t>
            </a:r>
            <a:endParaRPr sz="17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0" y="6693408"/>
            <a:ext cx="12191695" cy="16459"/>
          </a:xfrm>
          <a:prstGeom prst="rect">
            <a:avLst/>
          </a:prstGeom>
          <a:solidFill>
            <a:srgbClr val="D9D5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900" b="0">
                <a:solidFill>
                  <a:srgbClr val="8A8F88"/>
                </a:solidFill>
                <a:latin typeface="微软雅黑" panose="020B0503020204020204" charset="-122"/>
              </a:rPr>
              <a:t>华建设计前期策划工作台 · 竞赛方案汇报</a:t>
            </a:r>
            <a:endParaRPr sz="900" b="0">
              <a:solidFill>
                <a:srgbClr val="8A8F88"/>
              </a:solidFill>
              <a:latin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000" b="1">
                <a:solidFill>
                  <a:srgbClr val="7C8B6E"/>
                </a:solidFill>
                <a:latin typeface="微软雅黑" panose="020B0503020204020204" charset="-122"/>
              </a:rPr>
              <a:t>02</a:t>
            </a:r>
            <a:endParaRPr sz="1000" b="1">
              <a:solidFill>
                <a:srgbClr val="7C8B6E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502920"/>
            <a:ext cx="109728" cy="256032"/>
          </a:xfrm>
          <a:prstGeom prst="rect">
            <a:avLst/>
          </a:prstGeom>
          <a:solidFill>
            <a:srgbClr val="5F7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1247" y="475488"/>
            <a:ext cx="548640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3E4A3C"/>
                </a:solidFill>
                <a:latin typeface="微软雅黑" panose="020B0503020204020204" charset="-122"/>
              </a:rPr>
              <a:t>01 · 行业现状与痛点</a:t>
            </a:r>
            <a:endParaRPr sz="13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" y="9144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600" b="1">
                <a:solidFill>
                  <a:srgbClr val="3E4A3C"/>
                </a:solidFill>
                <a:latin typeface="微软雅黑" panose="020B0503020204020204" charset="-122"/>
              </a:rPr>
              <a:t>签约之前的前期功课，人人想做，两头卡住</a:t>
            </a:r>
            <a:endParaRPr sz="26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0080" y="1828800"/>
            <a:ext cx="5120640" cy="137160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1828800"/>
            <a:ext cx="45720" cy="1371600"/>
          </a:xfrm>
          <a:prstGeom prst="rect">
            <a:avLst/>
          </a:prstGeom>
          <a:solidFill>
            <a:srgbClr val="B05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920240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500" b="1">
                <a:solidFill>
                  <a:srgbClr val="3E4A3C"/>
                </a:solidFill>
                <a:latin typeface="微软雅黑" panose="020B0503020204020204" charset="-122"/>
              </a:rPr>
              <a:t>痛点 1 · 投入不起</a:t>
            </a:r>
            <a:endParaRPr sz="15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4671" y="2258568"/>
            <a:ext cx="484632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000" b="0">
                <a:solidFill>
                  <a:srgbClr val="5A6355"/>
                </a:solidFill>
                <a:latin typeface="微软雅黑" panose="020B0503020204020204" charset="-122"/>
              </a:rPr>
              <a:t>没有合同保证，一个小组停下手里的活去赌一个还没影的合同——自然拿不出兼具质量和速度的前期产品。</a:t>
            </a:r>
            <a:endParaRPr sz="100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0080" y="3383280"/>
            <a:ext cx="5120640" cy="137160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3383280"/>
            <a:ext cx="45720" cy="1371600"/>
          </a:xfrm>
          <a:prstGeom prst="rect">
            <a:avLst/>
          </a:prstGeom>
          <a:solidFill>
            <a:srgbClr val="C08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1" y="3474720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500" b="1">
                <a:solidFill>
                  <a:srgbClr val="3E4A3C"/>
                </a:solidFill>
                <a:latin typeface="微软雅黑" panose="020B0503020204020204" charset="-122"/>
              </a:rPr>
              <a:t>痛点 2 · 经验闲置</a:t>
            </a:r>
            <a:endParaRPr sz="15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4671" y="3813048"/>
            <a:ext cx="484632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000" b="0">
                <a:solidFill>
                  <a:srgbClr val="5A6355"/>
                </a:solidFill>
                <a:latin typeface="微软雅黑" panose="020B0503020204020204" charset="-122"/>
              </a:rPr>
              <a:t>几十年攒下的图纸、计算书、总结报告睡在归档柜里——靠人力梳理成本太高，没人做，价值就一直出不来。</a:t>
            </a:r>
            <a:endParaRPr sz="100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400800" y="1828800"/>
            <a:ext cx="5120640" cy="292608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75120" y="205740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500" b="1">
                <a:solidFill>
                  <a:srgbClr val="3E4A3C"/>
                </a:solidFill>
                <a:latin typeface="微软雅黑" panose="020B0503020204020204" charset="-122"/>
              </a:rPr>
              <a:t>两头的困境，归结到同一个成本问题</a:t>
            </a:r>
            <a:endParaRPr sz="15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675120" y="2606040"/>
            <a:ext cx="201168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B05A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784848" y="2651760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B05A4A"/>
                </a:solidFill>
                <a:latin typeface="微软雅黑" panose="020B0503020204020204" charset="-122"/>
              </a:rPr>
              <a:t>不敢投入</a:t>
            </a:r>
            <a:endParaRPr sz="1300" b="1">
              <a:solidFill>
                <a:srgbClr val="B05A4A"/>
              </a:solidFill>
              <a:latin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84848" y="2898648"/>
            <a:ext cx="1828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000" b="0">
                <a:solidFill>
                  <a:srgbClr val="8A8F88"/>
                </a:solidFill>
                <a:latin typeface="微软雅黑" panose="020B0503020204020204" charset="-122"/>
              </a:rPr>
              <a:t>人力成本太高</a:t>
            </a:r>
            <a:endParaRPr sz="1000" b="0">
              <a:solidFill>
                <a:srgbClr val="8A8F88"/>
              </a:solidFill>
              <a:latin typeface="微软雅黑" panose="020B0503020204020204" charset="-122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675120" y="3355848"/>
            <a:ext cx="201168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B05A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84848" y="3401568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B05A4A"/>
                </a:solidFill>
                <a:latin typeface="微软雅黑" panose="020B0503020204020204" charset="-122"/>
              </a:rPr>
              <a:t>没法投入</a:t>
            </a:r>
            <a:endParaRPr sz="1300" b="1">
              <a:solidFill>
                <a:srgbClr val="B05A4A"/>
              </a:solidFill>
              <a:latin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84848" y="3648456"/>
            <a:ext cx="1828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000" b="0">
                <a:solidFill>
                  <a:srgbClr val="8A8F88"/>
                </a:solidFill>
                <a:latin typeface="微软雅黑" panose="020B0503020204020204" charset="-122"/>
              </a:rPr>
              <a:t>梳理成本太高</a:t>
            </a:r>
            <a:endParaRPr sz="1000" b="0">
              <a:solidFill>
                <a:srgbClr val="8A8F88"/>
              </a:solidFill>
              <a:latin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915400" y="3063240"/>
            <a:ext cx="6400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1">
                <a:solidFill>
                  <a:srgbClr val="7C8B6E"/>
                </a:solidFill>
                <a:latin typeface="微软雅黑" panose="020B0503020204020204" charset="-122"/>
              </a:rPr>
              <a:t>→</a:t>
            </a:r>
            <a:endParaRPr sz="2200" b="1">
              <a:solidFill>
                <a:srgbClr val="7C8B6E"/>
              </a:solidFill>
              <a:latin typeface="微软雅黑" panose="020B0503020204020204" charset="-12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464040" y="2606040"/>
            <a:ext cx="1783080" cy="1499616"/>
          </a:xfrm>
          <a:prstGeom prst="rect">
            <a:avLst/>
          </a:prstGeom>
          <a:solidFill>
            <a:srgbClr val="3E4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601200" y="2788920"/>
            <a:ext cx="155448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300" b="1">
                <a:solidFill>
                  <a:srgbClr val="FFFFFF"/>
                </a:solidFill>
                <a:latin typeface="微软雅黑" panose="020B0503020204020204" charset="-122"/>
              </a:rPr>
              <a:t>AI 把成本</a:t>
            </a:r>
            <a:endParaRPr sz="1300" b="1">
              <a:solidFill>
                <a:srgbClr val="FFFFFF"/>
              </a:solidFill>
              <a:latin typeface="微软雅黑" panose="020B0503020204020204" charset="-122"/>
            </a:endParaRP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500" b="1">
                <a:solidFill>
                  <a:srgbClr val="9AAE83"/>
                </a:solidFill>
                <a:latin typeface="微软雅黑" panose="020B0503020204020204" charset="-122"/>
              </a:rPr>
              <a:t>压低 100 倍</a:t>
            </a:r>
            <a:endParaRPr sz="1500" b="1">
              <a:solidFill>
                <a:srgbClr val="9AAE83"/>
              </a:solidFill>
              <a:latin typeface="微软雅黑" panose="020B0503020204020204" charset="-122"/>
            </a:endParaRP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00" b="0">
                <a:solidFill>
                  <a:srgbClr val="C9D2BC"/>
                </a:solidFill>
                <a:latin typeface="微软雅黑" panose="020B0503020204020204" charset="-122"/>
              </a:rPr>
              <a:t>功课成为常规</a:t>
            </a:r>
            <a:endParaRPr sz="1200" b="0">
              <a:solidFill>
                <a:srgbClr val="C9D2BC"/>
              </a:solidFill>
              <a:latin typeface="微软雅黑" panose="020B050302020402020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0080" y="5120640"/>
            <a:ext cx="109728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800" b="1">
                <a:solidFill>
                  <a:srgbClr val="3E4A3C"/>
                </a:solidFill>
                <a:latin typeface="微软雅黑" panose="020B0503020204020204" charset="-122"/>
              </a:rPr>
              <a:t>这不是单纯的降本增效——这是工作模式的变迁。</a:t>
            </a:r>
            <a:endParaRPr sz="18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6693408"/>
            <a:ext cx="12191695" cy="16459"/>
          </a:xfrm>
          <a:prstGeom prst="rect">
            <a:avLst/>
          </a:prstGeom>
          <a:solidFill>
            <a:srgbClr val="D9D5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900" b="0">
                <a:solidFill>
                  <a:srgbClr val="8A8F88"/>
                </a:solidFill>
                <a:latin typeface="微软雅黑" panose="020B0503020204020204" charset="-122"/>
              </a:rPr>
              <a:t>华建设计前期策划工作台 · 竞赛方案汇报</a:t>
            </a:r>
            <a:endParaRPr sz="900" b="0">
              <a:solidFill>
                <a:srgbClr val="8A8F88"/>
              </a:solidFill>
              <a:latin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000" b="1">
                <a:solidFill>
                  <a:srgbClr val="7C8B6E"/>
                </a:solidFill>
                <a:latin typeface="微软雅黑" panose="020B0503020204020204" charset="-122"/>
              </a:rPr>
              <a:t>03</a:t>
            </a:r>
            <a:endParaRPr sz="1000" b="1">
              <a:solidFill>
                <a:srgbClr val="7C8B6E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502920"/>
            <a:ext cx="109728" cy="256032"/>
          </a:xfrm>
          <a:prstGeom prst="rect">
            <a:avLst/>
          </a:prstGeom>
          <a:solidFill>
            <a:srgbClr val="7C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1247" y="475488"/>
            <a:ext cx="548640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3E4A3C"/>
                </a:solidFill>
                <a:latin typeface="微软雅黑" panose="020B0503020204020204" charset="-122"/>
              </a:rPr>
              <a:t>00 · 总论：方向、场景、边界</a:t>
            </a:r>
            <a:endParaRPr sz="13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" y="9144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600" b="1">
                <a:solidFill>
                  <a:srgbClr val="3E4A3C"/>
                </a:solidFill>
                <a:latin typeface="微软雅黑" panose="020B0503020204020204" charset="-122"/>
              </a:rPr>
              <a:t>三句话定住整个方案</a:t>
            </a:r>
            <a:endParaRPr sz="26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0080" y="1828800"/>
            <a:ext cx="3520440" cy="301752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1828800"/>
            <a:ext cx="3520440" cy="109728"/>
          </a:xfrm>
          <a:prstGeom prst="rect">
            <a:avLst/>
          </a:prstGeom>
          <a:solidFill>
            <a:srgbClr val="7C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6112" y="2148840"/>
            <a:ext cx="30175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000" b="1">
                <a:solidFill>
                  <a:srgbClr val="3E4A3C"/>
                </a:solidFill>
                <a:latin typeface="微软雅黑" panose="020B0503020204020204" charset="-122"/>
              </a:rPr>
              <a:t>定方向</a:t>
            </a:r>
            <a:endParaRPr sz="20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6112" y="2697480"/>
            <a:ext cx="30175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1">
                <a:solidFill>
                  <a:srgbClr val="7C8B6E"/>
                </a:solidFill>
                <a:latin typeface="微软雅黑" panose="020B0503020204020204" charset="-122"/>
              </a:rPr>
              <a:t>为赢得设计合同服务</a:t>
            </a:r>
            <a:endParaRPr sz="1400" b="1">
              <a:solidFill>
                <a:srgbClr val="7C8B6E"/>
              </a:solidFill>
              <a:latin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6112" y="3200400"/>
            <a:ext cx="301752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5A6355"/>
                </a:solidFill>
                <a:latin typeface="微软雅黑" panose="020B0503020204020204" charset="-122"/>
              </a:rPr>
              <a:t>用 AI 辅助前期策划的成果帮设计师赢得业主信任；不和专业咨询公司 PK——我们不抢戴德梁行和我们院内策划所的生意。</a:t>
            </a:r>
            <a:endParaRPr sz="115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43400" y="1828800"/>
            <a:ext cx="3520440" cy="301752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3400" y="1828800"/>
            <a:ext cx="3520440" cy="109728"/>
          </a:xfrm>
          <a:prstGeom prst="rect">
            <a:avLst/>
          </a:prstGeom>
          <a:solidFill>
            <a:srgbClr val="C08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9432" y="2148840"/>
            <a:ext cx="30175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000" b="1">
                <a:solidFill>
                  <a:srgbClr val="3E4A3C"/>
                </a:solidFill>
                <a:latin typeface="微软雅黑" panose="020B0503020204020204" charset="-122"/>
              </a:rPr>
              <a:t>定场景</a:t>
            </a:r>
            <a:endParaRPr sz="20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99432" y="2697480"/>
            <a:ext cx="30175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1">
                <a:solidFill>
                  <a:srgbClr val="C08A6E"/>
                </a:solidFill>
                <a:latin typeface="微软雅黑" panose="020B0503020204020204" charset="-122"/>
              </a:rPr>
              <a:t>设计师第一次见业主</a:t>
            </a:r>
            <a:endParaRPr sz="1400" b="1">
              <a:solidFill>
                <a:srgbClr val="C08A6E"/>
              </a:solidFill>
              <a:latin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99432" y="3200400"/>
            <a:ext cx="301752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5A6355"/>
                </a:solidFill>
                <a:latin typeface="微软雅黑" panose="020B0503020204020204" charset="-122"/>
              </a:rPr>
              <a:t>手里只有 4 个模糊初始条件：建设地点、建设内容、规模、建设方。功课做在见面之前。</a:t>
            </a:r>
            <a:endParaRPr sz="115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046720" y="1828800"/>
            <a:ext cx="3520440" cy="301752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46720" y="1828800"/>
            <a:ext cx="3520440" cy="109728"/>
          </a:xfrm>
          <a:prstGeom prst="rect">
            <a:avLst/>
          </a:prstGeom>
          <a:solidFill>
            <a:srgbClr val="5F7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02752" y="2148840"/>
            <a:ext cx="30175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000" b="1">
                <a:solidFill>
                  <a:srgbClr val="3E4A3C"/>
                </a:solidFill>
                <a:latin typeface="微软雅黑" panose="020B0503020204020204" charset="-122"/>
              </a:rPr>
              <a:t>定边界</a:t>
            </a:r>
            <a:endParaRPr sz="20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02752" y="2697480"/>
            <a:ext cx="30175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1">
                <a:solidFill>
                  <a:srgbClr val="5F7A58"/>
                </a:solidFill>
                <a:latin typeface="微软雅黑" panose="020B0503020204020204" charset="-122"/>
              </a:rPr>
              <a:t>AI 拉高下限，人冲上限</a:t>
            </a:r>
            <a:endParaRPr sz="1400" b="1">
              <a:solidFill>
                <a:srgbClr val="5F7A58"/>
              </a:solidFill>
              <a:latin typeface="微软雅黑" panose="020B050302020402020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02752" y="3200400"/>
            <a:ext cx="301752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5A6355"/>
                </a:solidFill>
                <a:latin typeface="微软雅黑" panose="020B0503020204020204" charset="-122"/>
              </a:rPr>
              <a:t>AI 干体力活（公开信息查证、院内经验梳理），人做脑力（判断、方向感、决策）——AI 极大拉高下限，人负责争取更高的上限。</a:t>
            </a:r>
            <a:endParaRPr sz="115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0080" y="5212080"/>
            <a:ext cx="29260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1">
                <a:solidFill>
                  <a:srgbClr val="3E4A3C"/>
                </a:solidFill>
                <a:latin typeface="微软雅黑" panose="020B0503020204020204" charset="-122"/>
              </a:rPr>
              <a:t>四个初始信息 →</a:t>
            </a:r>
            <a:endParaRPr sz="14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108960" y="5257800"/>
            <a:ext cx="17373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7C8B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108960" y="5257800"/>
            <a:ext cx="173736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3E4A3C"/>
                </a:solidFill>
                <a:latin typeface="微软雅黑" panose="020B0503020204020204" charset="-122"/>
              </a:rPr>
              <a:t>建设地点</a:t>
            </a:r>
            <a:endParaRPr sz="13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983479" y="5257800"/>
            <a:ext cx="17373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7C8B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983479" y="5257800"/>
            <a:ext cx="173736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3E4A3C"/>
                </a:solidFill>
                <a:latin typeface="微软雅黑" panose="020B0503020204020204" charset="-122"/>
              </a:rPr>
              <a:t>建设内容</a:t>
            </a:r>
            <a:endParaRPr sz="13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857999" y="5257800"/>
            <a:ext cx="17373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7C8B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857999" y="5257800"/>
            <a:ext cx="173736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3E4A3C"/>
                </a:solidFill>
                <a:latin typeface="微软雅黑" panose="020B0503020204020204" charset="-122"/>
              </a:rPr>
              <a:t>规模</a:t>
            </a:r>
            <a:endParaRPr sz="13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732519" y="5257800"/>
            <a:ext cx="173736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7C8B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732519" y="5257800"/>
            <a:ext cx="173736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3E4A3C"/>
                </a:solidFill>
                <a:latin typeface="微软雅黑" panose="020B0503020204020204" charset="-122"/>
              </a:rPr>
              <a:t>建设方属性</a:t>
            </a:r>
            <a:endParaRPr sz="13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469879" y="5257800"/>
            <a:ext cx="20116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7C8B6E"/>
                </a:solidFill>
                <a:latin typeface="微软雅黑" panose="020B0503020204020204" charset="-122"/>
              </a:rPr>
              <a:t>→ 产线开动</a:t>
            </a:r>
            <a:endParaRPr sz="1300" b="1">
              <a:solidFill>
                <a:srgbClr val="7C8B6E"/>
              </a:solidFill>
              <a:latin typeface="微软雅黑" panose="020B0503020204020204" charset="-122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0" y="6693408"/>
            <a:ext cx="12191695" cy="16459"/>
          </a:xfrm>
          <a:prstGeom prst="rect">
            <a:avLst/>
          </a:prstGeom>
          <a:solidFill>
            <a:srgbClr val="D9D5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900" b="0">
                <a:solidFill>
                  <a:srgbClr val="8A8F88"/>
                </a:solidFill>
                <a:latin typeface="微软雅黑" panose="020B0503020204020204" charset="-122"/>
              </a:rPr>
              <a:t>华建设计前期策划工作台 · 竞赛方案汇报</a:t>
            </a:r>
            <a:endParaRPr sz="900" b="0">
              <a:solidFill>
                <a:srgbClr val="8A8F88"/>
              </a:solidFill>
              <a:latin typeface="微软雅黑" panose="020B050302020402020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000" b="1">
                <a:solidFill>
                  <a:srgbClr val="7C8B6E"/>
                </a:solidFill>
                <a:latin typeface="微软雅黑" panose="020B0503020204020204" charset="-122"/>
              </a:rPr>
              <a:t>04</a:t>
            </a:r>
            <a:endParaRPr sz="1000" b="1">
              <a:solidFill>
                <a:srgbClr val="7C8B6E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502920"/>
            <a:ext cx="109728" cy="256032"/>
          </a:xfrm>
          <a:prstGeom prst="rect">
            <a:avLst/>
          </a:prstGeom>
          <a:solidFill>
            <a:srgbClr val="C08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1247" y="475488"/>
            <a:ext cx="548640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3E4A3C"/>
                </a:solidFill>
                <a:latin typeface="微软雅黑" panose="020B0503020204020204" charset="-122"/>
              </a:rPr>
              <a:t>00 · 定场景 · 一次见面两种带法</a:t>
            </a:r>
            <a:endParaRPr sz="13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" y="914400"/>
            <a:ext cx="1115568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600" b="1">
                <a:solidFill>
                  <a:srgbClr val="3E4A3C"/>
                </a:solidFill>
                <a:latin typeface="微软雅黑" panose="020B0503020204020204" charset="-122"/>
              </a:rPr>
              <a:t>同样是第一次见业主老板——</a:t>
            </a:r>
            <a:endParaRPr sz="26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0080" y="1828800"/>
            <a:ext cx="5257800" cy="356616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1828800"/>
            <a:ext cx="5257800" cy="109728"/>
          </a:xfrm>
          <a:prstGeom prst="rect">
            <a:avLst/>
          </a:prstGeom>
          <a:solidFill>
            <a:srgbClr val="8A8F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14884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8A8F88"/>
                </a:solidFill>
                <a:latin typeface="微软雅黑" panose="020B0503020204020204" charset="-122"/>
              </a:rPr>
              <a:t>以前 · 只能带作品集</a:t>
            </a:r>
            <a:endParaRPr sz="1800" b="1">
              <a:solidFill>
                <a:srgbClr val="8A8F88"/>
              </a:solidFill>
              <a:latin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2743200"/>
            <a:ext cx="475488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200"/>
              </a:spcAft>
            </a:pPr>
            <a:r>
              <a:rPr sz="1250" b="0">
                <a:solidFill>
                  <a:srgbClr val="5A6355"/>
                </a:solidFill>
                <a:latin typeface="微软雅黑" panose="020B0503020204020204" charset="-122"/>
              </a:rPr>
              <a:t>· 主要任务：听老板的想法和思路，收集需求</a:t>
            </a:r>
            <a:endParaRPr sz="125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4400" y="3310128"/>
            <a:ext cx="475488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200"/>
              </a:spcAft>
            </a:pPr>
            <a:r>
              <a:rPr sz="1250" b="0">
                <a:solidFill>
                  <a:srgbClr val="5A6355"/>
                </a:solidFill>
                <a:latin typeface="微软雅黑" panose="020B0503020204020204" charset="-122"/>
              </a:rPr>
              <a:t>· 大准则：不多发表自己的意见——信息不够，不随便开口</a:t>
            </a:r>
            <a:endParaRPr sz="125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3877056"/>
            <a:ext cx="475488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200"/>
              </a:spcAft>
            </a:pPr>
            <a:r>
              <a:rPr sz="1250" b="0">
                <a:solidFill>
                  <a:srgbClr val="5A6355"/>
                </a:solidFill>
                <a:latin typeface="微软雅黑" panose="020B0503020204020204" charset="-122"/>
              </a:rPr>
              <a:t>· 标准姿态：探索需求、收集信息</a:t>
            </a:r>
            <a:endParaRPr sz="125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14400" y="4709160"/>
            <a:ext cx="470916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4709160"/>
            <a:ext cx="448056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8A8F88"/>
                </a:solidFill>
                <a:latin typeface="微软雅黑" panose="020B0503020204020204" charset="-122"/>
              </a:rPr>
              <a:t>桌上：作品集 + 嘴</a:t>
            </a:r>
            <a:endParaRPr sz="1300" b="1">
              <a:solidFill>
                <a:srgbClr val="8A8F88"/>
              </a:solidFill>
              <a:latin typeface="微软雅黑" panose="020B0503020204020204" charset="-12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263640" y="1828800"/>
            <a:ext cx="5257800" cy="356616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63640" y="1828800"/>
            <a:ext cx="5257800" cy="109728"/>
          </a:xfrm>
          <a:prstGeom prst="rect">
            <a:avLst/>
          </a:prstGeom>
          <a:solidFill>
            <a:srgbClr val="7C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37960" y="214884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7C8B6E"/>
                </a:solidFill>
                <a:latin typeface="微软雅黑" panose="020B0503020204020204" charset="-122"/>
              </a:rPr>
              <a:t>现在 · 多带一份针对这块地的报告</a:t>
            </a:r>
            <a:endParaRPr sz="1800" b="1">
              <a:solidFill>
                <a:srgbClr val="7C8B6E"/>
              </a:solidFill>
              <a:latin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37960" y="2743200"/>
            <a:ext cx="475488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200"/>
              </a:spcAft>
            </a:pPr>
            <a:r>
              <a:rPr sz="1250" b="0">
                <a:solidFill>
                  <a:srgbClr val="5A6355"/>
                </a:solidFill>
                <a:latin typeface="微软雅黑" panose="020B0503020204020204" charset="-122"/>
              </a:rPr>
              <a:t>· 还是不下决定性结论——只提值得谈的话题</a:t>
            </a:r>
            <a:endParaRPr sz="125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37960" y="3310128"/>
            <a:ext cx="475488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200"/>
              </a:spcAft>
            </a:pPr>
            <a:r>
              <a:rPr sz="1250" b="0">
                <a:solidFill>
                  <a:srgbClr val="5A6355"/>
                </a:solidFill>
                <a:latin typeface="微软雅黑" panose="020B0503020204020204" charset="-122"/>
              </a:rPr>
              <a:t>· 区别在底气：现状、账目、机会与风险都摸过一遍</a:t>
            </a:r>
            <a:endParaRPr sz="125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37960" y="3877056"/>
            <a:ext cx="475488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200"/>
              </a:spcAft>
            </a:pPr>
            <a:r>
              <a:rPr sz="1250" b="0">
                <a:solidFill>
                  <a:srgbClr val="5A6355"/>
                </a:solidFill>
                <a:latin typeface="微软雅黑" panose="020B0503020204020204" charset="-122"/>
              </a:rPr>
              <a:t>· 有来有回地聊，还能给启发，聊得也更深</a:t>
            </a:r>
            <a:endParaRPr sz="125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537960" y="4709160"/>
            <a:ext cx="4709160" cy="502920"/>
          </a:xfrm>
          <a:prstGeom prst="rect">
            <a:avLst/>
          </a:prstGeom>
          <a:solidFill>
            <a:srgbClr val="3E4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75120" y="4709160"/>
            <a:ext cx="448056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微软雅黑" panose="020B0503020204020204" charset="-122"/>
              </a:rPr>
              <a:t>桌上：作品集 + 一份带证据链的调研报告</a:t>
            </a:r>
            <a:endParaRPr sz="13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0080" y="5623560"/>
            <a:ext cx="109728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500" b="1">
                <a:solidFill>
                  <a:srgbClr val="3E4A3C"/>
                </a:solidFill>
                <a:latin typeface="微软雅黑" panose="020B0503020204020204" charset="-122"/>
              </a:rPr>
              <a:t>第一次见面就从“认识一下、收集信息”，变成一次实质性的推进。</a:t>
            </a:r>
            <a:endParaRPr sz="15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6693408"/>
            <a:ext cx="12191695" cy="16459"/>
          </a:xfrm>
          <a:prstGeom prst="rect">
            <a:avLst/>
          </a:prstGeom>
          <a:solidFill>
            <a:srgbClr val="D9D5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900" b="0">
                <a:solidFill>
                  <a:srgbClr val="8A8F88"/>
                </a:solidFill>
                <a:latin typeface="微软雅黑" panose="020B0503020204020204" charset="-122"/>
              </a:rPr>
              <a:t>华建设计前期策划工作台 · 竞赛方案汇报</a:t>
            </a:r>
            <a:endParaRPr sz="900" b="0">
              <a:solidFill>
                <a:srgbClr val="8A8F88"/>
              </a:solidFill>
              <a:latin typeface="微软雅黑" panose="020B050302020402020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000" b="1">
                <a:solidFill>
                  <a:srgbClr val="7C8B6E"/>
                </a:solidFill>
                <a:latin typeface="微软雅黑" panose="020B0503020204020204" charset="-122"/>
              </a:rPr>
              <a:t>05</a:t>
            </a:r>
            <a:endParaRPr sz="1000" b="1">
              <a:solidFill>
                <a:srgbClr val="7C8B6E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502920"/>
            <a:ext cx="109728" cy="256032"/>
          </a:xfrm>
          <a:prstGeom prst="rect">
            <a:avLst/>
          </a:prstGeom>
          <a:solidFill>
            <a:srgbClr val="7C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1247" y="475488"/>
            <a:ext cx="548640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3E4A3C"/>
                </a:solidFill>
                <a:latin typeface="微软雅黑" panose="020B0503020204020204" charset="-122"/>
              </a:rPr>
              <a:t>02 · 创新方案 · 1 数据来源</a:t>
            </a:r>
            <a:endParaRPr sz="13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" y="9144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600" b="1">
                <a:solidFill>
                  <a:srgbClr val="3E4A3C"/>
                </a:solidFill>
                <a:latin typeface="微软雅黑" panose="020B0503020204020204" charset="-122"/>
              </a:rPr>
              <a:t>网络公开信源 + 本院过往项目</a:t>
            </a:r>
            <a:endParaRPr sz="26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0080" y="2011680"/>
            <a:ext cx="2651760" cy="118872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2011680"/>
            <a:ext cx="45720" cy="1188720"/>
          </a:xfrm>
          <a:prstGeom prst="rect">
            <a:avLst/>
          </a:prstGeom>
          <a:solidFill>
            <a:srgbClr val="7C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59" y="2121408"/>
            <a:ext cx="23317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1">
                <a:solidFill>
                  <a:srgbClr val="3E4A3C"/>
                </a:solidFill>
                <a:latin typeface="微软雅黑" panose="020B0503020204020204" charset="-122"/>
              </a:rPr>
              <a:t>公开信源</a:t>
            </a:r>
            <a:endParaRPr sz="14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2959" y="2514600"/>
            <a:ext cx="23317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050" b="0">
                <a:solidFill>
                  <a:srgbClr val="5A6355"/>
                </a:solidFill>
                <a:latin typeface="微软雅黑" panose="020B0503020204020204" charset="-122"/>
              </a:rPr>
              <a:t>政府公开文件/权威统计/卫星影像/公开商业信息</a:t>
            </a:r>
            <a:endParaRPr sz="105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0080" y="3566160"/>
            <a:ext cx="2651760" cy="118872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3566160"/>
            <a:ext cx="45720" cy="1188720"/>
          </a:xfrm>
          <a:prstGeom prst="rect">
            <a:avLst/>
          </a:prstGeom>
          <a:solidFill>
            <a:srgbClr val="5F7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59" y="3675887"/>
            <a:ext cx="23317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1">
                <a:solidFill>
                  <a:srgbClr val="3E4A3C"/>
                </a:solidFill>
                <a:latin typeface="微软雅黑" panose="020B0503020204020204" charset="-122"/>
              </a:rPr>
              <a:t>本院过往项目</a:t>
            </a:r>
            <a:endParaRPr sz="14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2959" y="4069080"/>
            <a:ext cx="23317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050" b="0">
                <a:solidFill>
                  <a:srgbClr val="5A6355"/>
                </a:solidFill>
                <a:latin typeface="微软雅黑" panose="020B0503020204020204" charset="-122"/>
              </a:rPr>
              <a:t>连接院内档案库，找类似案例、提炼教训</a:t>
            </a:r>
            <a:endParaRPr sz="105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cxnSp>
        <p:nvCxnSpPr>
          <p:cNvPr id="14" name="Connector 13"/>
          <p:cNvCxnSpPr/>
          <p:nvPr/>
        </p:nvCxnSpPr>
        <p:spPr>
          <a:xfrm>
            <a:off x="3291840" y="2606040"/>
            <a:ext cx="685799" cy="685800"/>
          </a:xfrm>
          <a:prstGeom prst="line">
            <a:avLst/>
          </a:prstGeom>
          <a:ln w="19050">
            <a:solidFill>
              <a:srgbClr val="7C8B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3291840" y="3520440"/>
            <a:ext cx="685799" cy="640080"/>
          </a:xfrm>
          <a:prstGeom prst="line">
            <a:avLst/>
          </a:prstGeom>
          <a:ln w="19050">
            <a:solidFill>
              <a:srgbClr val="5F7A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023360" y="2788920"/>
            <a:ext cx="2103120" cy="1234440"/>
          </a:xfrm>
          <a:prstGeom prst="rect">
            <a:avLst/>
          </a:prstGeom>
          <a:solidFill>
            <a:srgbClr val="3E4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160520" y="2926080"/>
            <a:ext cx="182880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</a:rPr>
              <a:t>AI 梳理提炼</a:t>
            </a:r>
            <a:endParaRPr sz="1400" b="1">
              <a:solidFill>
                <a:srgbClr val="FFFFFF"/>
              </a:solidFill>
              <a:latin typeface="微软雅黑" panose="020B0503020204020204" charset="-122"/>
            </a:endParaRP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00" b="0">
                <a:solidFill>
                  <a:srgbClr val="C9D2BC"/>
                </a:solidFill>
                <a:latin typeface="微软雅黑" panose="020B0503020204020204" charset="-122"/>
              </a:rPr>
              <a:t>找类似/查反馈</a:t>
            </a:r>
            <a:endParaRPr sz="1100" b="0">
              <a:solidFill>
                <a:srgbClr val="C9D2BC"/>
              </a:solidFill>
              <a:latin typeface="微软雅黑" panose="020B0503020204020204" charset="-122"/>
            </a:endParaRPr>
          </a:p>
        </p:txBody>
      </p:sp>
      <p:cxnSp>
        <p:nvCxnSpPr>
          <p:cNvPr id="18" name="Connector 17"/>
          <p:cNvCxnSpPr/>
          <p:nvPr/>
        </p:nvCxnSpPr>
        <p:spPr>
          <a:xfrm>
            <a:off x="6126480" y="3401568"/>
            <a:ext cx="685800" cy="0"/>
          </a:xfrm>
          <a:prstGeom prst="line">
            <a:avLst/>
          </a:prstGeom>
          <a:ln w="19050">
            <a:solidFill>
              <a:srgbClr val="7C8B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6858000" y="2788920"/>
            <a:ext cx="2103120" cy="1234440"/>
          </a:xfrm>
          <a:prstGeom prst="rect">
            <a:avLst/>
          </a:prstGeom>
          <a:solidFill>
            <a:srgbClr val="EFECE3"/>
          </a:solidFill>
          <a:ln w="15240">
            <a:solidFill>
              <a:srgbClr val="7C8B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95160" y="2926080"/>
            <a:ext cx="182880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400" b="1">
                <a:solidFill>
                  <a:srgbClr val="3E4A3C"/>
                </a:solidFill>
                <a:latin typeface="微软雅黑" panose="020B0503020204020204" charset="-122"/>
              </a:rPr>
              <a:t>脱敏案例卡</a:t>
            </a:r>
            <a:endParaRPr sz="1400" b="1">
              <a:solidFill>
                <a:srgbClr val="3E4A3C"/>
              </a:solidFill>
              <a:latin typeface="微软雅黑" panose="020B0503020204020204" charset="-122"/>
            </a:endParaRP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100" b="0">
                <a:solidFill>
                  <a:srgbClr val="8A8F88"/>
                </a:solidFill>
                <a:latin typeface="微软雅黑" panose="020B0503020204020204" charset="-122"/>
              </a:rPr>
              <a:t>沉淀入库</a:t>
            </a:r>
            <a:endParaRPr sz="1100" b="0">
              <a:solidFill>
                <a:srgbClr val="8A8F88"/>
              </a:solidFill>
              <a:latin typeface="微软雅黑" panose="020B0503020204020204" charset="-122"/>
            </a:endParaRPr>
          </a:p>
        </p:txBody>
      </p:sp>
      <p:cxnSp>
        <p:nvCxnSpPr>
          <p:cNvPr id="21" name="Connector 20"/>
          <p:cNvCxnSpPr/>
          <p:nvPr/>
        </p:nvCxnSpPr>
        <p:spPr>
          <a:xfrm>
            <a:off x="8961120" y="3401568"/>
            <a:ext cx="685800" cy="0"/>
          </a:xfrm>
          <a:prstGeom prst="line">
            <a:avLst/>
          </a:prstGeom>
          <a:ln w="19050">
            <a:solidFill>
              <a:srgbClr val="7C8B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9692640" y="2788920"/>
            <a:ext cx="1874519" cy="1234440"/>
          </a:xfrm>
          <a:prstGeom prst="rect">
            <a:avLst/>
          </a:prstGeom>
          <a:solidFill>
            <a:srgbClr val="7C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829800" y="2926080"/>
            <a:ext cx="164592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300" b="1">
                <a:solidFill>
                  <a:srgbClr val="FFFFFF"/>
                </a:solidFill>
                <a:latin typeface="微软雅黑" panose="020B0503020204020204" charset="-122"/>
              </a:rPr>
              <a:t>本次项目弹药</a:t>
            </a:r>
            <a:endParaRPr sz="1300" b="1">
              <a:solidFill>
                <a:srgbClr val="FFFFFF"/>
              </a:solidFill>
              <a:latin typeface="微软雅黑" panose="020B0503020204020204" charset="-122"/>
            </a:endParaRP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050" b="0">
                <a:solidFill>
                  <a:srgbClr val="C9D2BC"/>
                </a:solidFill>
                <a:latin typeface="微软雅黑" panose="020B0503020204020204" charset="-122"/>
              </a:rPr>
              <a:t>素材/材料/能量</a:t>
            </a:r>
            <a:endParaRPr sz="1050" b="0">
              <a:solidFill>
                <a:srgbClr val="C9D2BC"/>
              </a:solidFill>
              <a:latin typeface="微软雅黑" panose="020B0503020204020204" charset="-122"/>
            </a:endParaRPr>
          </a:p>
        </p:txBody>
      </p:sp>
      <p:cxnSp>
        <p:nvCxnSpPr>
          <p:cNvPr id="24" name="Connector 23"/>
          <p:cNvCxnSpPr/>
          <p:nvPr/>
        </p:nvCxnSpPr>
        <p:spPr>
          <a:xfrm>
            <a:off x="10607040" y="4023360"/>
            <a:ext cx="0" cy="1005840"/>
          </a:xfrm>
          <a:prstGeom prst="line">
            <a:avLst/>
          </a:prstGeom>
          <a:ln w="19050">
            <a:solidFill>
              <a:srgbClr val="C08A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H="1">
            <a:off x="1965960" y="5029200"/>
            <a:ext cx="8641080" cy="0"/>
          </a:xfrm>
          <a:prstGeom prst="line">
            <a:avLst/>
          </a:prstGeom>
          <a:ln w="19050">
            <a:solidFill>
              <a:srgbClr val="C08A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1965960" y="4754880"/>
            <a:ext cx="0" cy="274320"/>
          </a:xfrm>
          <a:prstGeom prst="line">
            <a:avLst/>
          </a:prstGeom>
          <a:ln w="19050">
            <a:solidFill>
              <a:srgbClr val="C08A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931920" y="5102352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1">
                <a:solidFill>
                  <a:srgbClr val="C08A6E"/>
                </a:solidFill>
                <a:latin typeface="微软雅黑" panose="020B0503020204020204" charset="-122"/>
              </a:rPr>
              <a:t>反哺：案例的后续市场反馈回流档案库——归档柜里沉睡的过往变成会生长的活资产</a:t>
            </a:r>
            <a:endParaRPr sz="1200" b="1">
              <a:solidFill>
                <a:srgbClr val="C08A6E"/>
              </a:solidFill>
              <a:latin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0080" y="5715000"/>
            <a:ext cx="109728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1">
                <a:solidFill>
                  <a:srgbClr val="3E4A3C"/>
                </a:solidFill>
                <a:latin typeface="微软雅黑" panose="020B0503020204020204" charset="-122"/>
              </a:rPr>
              <a:t>产品名里“华建”两个字的分量：几十年的院内档案，公开网络查不到，AI 也凭空生成不出来。</a:t>
            </a:r>
            <a:endParaRPr sz="14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693408"/>
            <a:ext cx="12191695" cy="16459"/>
          </a:xfrm>
          <a:prstGeom prst="rect">
            <a:avLst/>
          </a:prstGeom>
          <a:solidFill>
            <a:srgbClr val="D9D5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900" b="0">
                <a:solidFill>
                  <a:srgbClr val="8A8F88"/>
                </a:solidFill>
                <a:latin typeface="微软雅黑" panose="020B0503020204020204" charset="-122"/>
              </a:rPr>
              <a:t>华建设计前期策划工作台 · 竞赛方案汇报</a:t>
            </a:r>
            <a:endParaRPr sz="900" b="0">
              <a:solidFill>
                <a:srgbClr val="8A8F88"/>
              </a:solidFill>
              <a:latin typeface="微软雅黑" panose="020B050302020402020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000" b="1">
                <a:solidFill>
                  <a:srgbClr val="7C8B6E"/>
                </a:solidFill>
                <a:latin typeface="微软雅黑" panose="020B0503020204020204" charset="-122"/>
              </a:rPr>
              <a:t>06</a:t>
            </a:r>
            <a:endParaRPr sz="1000" b="1">
              <a:solidFill>
                <a:srgbClr val="7C8B6E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502920"/>
            <a:ext cx="109728" cy="256032"/>
          </a:xfrm>
          <a:prstGeom prst="rect">
            <a:avLst/>
          </a:prstGeom>
          <a:solidFill>
            <a:srgbClr val="7C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1247" y="475488"/>
            <a:ext cx="548640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3E4A3C"/>
                </a:solidFill>
                <a:latin typeface="微软雅黑" panose="020B0503020204020204" charset="-122"/>
              </a:rPr>
              <a:t>02 · 创新方案 · 2 AI 模型算法选型</a:t>
            </a:r>
            <a:endParaRPr sz="13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" y="9144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600" b="1">
                <a:solidFill>
                  <a:srgbClr val="3E4A3C"/>
                </a:solidFill>
                <a:latin typeface="微软雅黑" panose="020B0503020204020204" charset="-122"/>
              </a:rPr>
              <a:t>本地常驻五个 AI 角色，交叉审核</a:t>
            </a:r>
            <a:endParaRPr sz="26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0080" y="1965960"/>
            <a:ext cx="2084831" cy="182880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426464" y="2194560"/>
            <a:ext cx="502920" cy="502920"/>
          </a:xfrm>
          <a:prstGeom prst="ellipse">
            <a:avLst/>
          </a:prstGeom>
          <a:solidFill>
            <a:srgbClr val="7C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426464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微软雅黑" panose="020B0503020204020204" charset="-122"/>
              </a:rPr>
              <a:t>AI</a:t>
            </a:r>
            <a:endParaRPr sz="13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9808" y="2834640"/>
            <a:ext cx="1874519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250" b="1">
                <a:solidFill>
                  <a:srgbClr val="3E4A3C"/>
                </a:solidFill>
                <a:latin typeface="微软雅黑" panose="020B0503020204020204" charset="-122"/>
              </a:rPr>
              <a:t>Hermes</a:t>
            </a:r>
            <a:endParaRPr sz="125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8096" y="3200400"/>
            <a:ext cx="18288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000" b="0">
                <a:solidFill>
                  <a:srgbClr val="5A6355"/>
                </a:solidFill>
                <a:latin typeface="微软雅黑" panose="020B0503020204020204" charset="-122"/>
              </a:rPr>
              <a:t>监督与过程保障</a:t>
            </a:r>
            <a:endParaRPr sz="100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52928" y="1965960"/>
            <a:ext cx="2084831" cy="182880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639312" y="2194560"/>
            <a:ext cx="502920" cy="502920"/>
          </a:xfrm>
          <a:prstGeom prst="ellipse">
            <a:avLst/>
          </a:prstGeom>
          <a:solidFill>
            <a:srgbClr val="C08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39312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微软雅黑" panose="020B0503020204020204" charset="-122"/>
              </a:rPr>
              <a:t>AI</a:t>
            </a:r>
            <a:endParaRPr sz="13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62656" y="2834640"/>
            <a:ext cx="1874519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250" b="1">
                <a:solidFill>
                  <a:srgbClr val="3E4A3C"/>
                </a:solidFill>
                <a:latin typeface="微软雅黑" panose="020B0503020204020204" charset="-122"/>
              </a:rPr>
              <a:t>DeepSeek Harness</a:t>
            </a:r>
            <a:endParaRPr sz="125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80944" y="3200400"/>
            <a:ext cx="18288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000" b="0">
                <a:solidFill>
                  <a:srgbClr val="5A6355"/>
                </a:solidFill>
                <a:latin typeface="微软雅黑" panose="020B0503020204020204" charset="-122"/>
              </a:rPr>
              <a:t>中枢调度 · 内容主笔</a:t>
            </a:r>
            <a:endParaRPr sz="100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65776" y="1965960"/>
            <a:ext cx="2084831" cy="182880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852160" y="2194560"/>
            <a:ext cx="502920" cy="502920"/>
          </a:xfrm>
          <a:prstGeom prst="ellipse">
            <a:avLst/>
          </a:prstGeom>
          <a:solidFill>
            <a:srgbClr val="5F7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852160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微软雅黑" panose="020B0503020204020204" charset="-122"/>
              </a:rPr>
              <a:t>AI</a:t>
            </a:r>
            <a:endParaRPr sz="13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75504" y="2834640"/>
            <a:ext cx="1874519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250" b="1">
                <a:solidFill>
                  <a:srgbClr val="3E4A3C"/>
                </a:solidFill>
                <a:latin typeface="微软雅黑" panose="020B0503020204020204" charset="-122"/>
              </a:rPr>
              <a:t>Pi</a:t>
            </a:r>
            <a:endParaRPr sz="125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93792" y="3200400"/>
            <a:ext cx="18288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000" b="0">
                <a:solidFill>
                  <a:srgbClr val="5A6355"/>
                </a:solidFill>
                <a:latin typeface="微软雅黑" panose="020B0503020204020204" charset="-122"/>
              </a:rPr>
              <a:t>执行主力：调研/装配/上站</a:t>
            </a:r>
            <a:endParaRPr sz="100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278624" y="1965960"/>
            <a:ext cx="2084831" cy="182880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065008" y="2194560"/>
            <a:ext cx="502920" cy="502920"/>
          </a:xfrm>
          <a:prstGeom prst="ellipse">
            <a:avLst/>
          </a:prstGeom>
          <a:solidFill>
            <a:srgbClr val="E8A8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065008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微软雅黑" panose="020B0503020204020204" charset="-122"/>
              </a:rPr>
              <a:t>AI</a:t>
            </a:r>
            <a:endParaRPr sz="13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88352" y="2834640"/>
            <a:ext cx="1874519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250" b="1">
                <a:solidFill>
                  <a:srgbClr val="3E4A3C"/>
                </a:solidFill>
                <a:latin typeface="微软雅黑" panose="020B0503020204020204" charset="-122"/>
              </a:rPr>
              <a:t>Claude Code</a:t>
            </a:r>
            <a:endParaRPr sz="125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406640" y="3200400"/>
            <a:ext cx="18288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000" b="0">
                <a:solidFill>
                  <a:srgbClr val="5A6355"/>
                </a:solidFill>
                <a:latin typeface="微软雅黑" panose="020B0503020204020204" charset="-122"/>
              </a:rPr>
              <a:t>技术攻坚与脚本工程</a:t>
            </a:r>
            <a:endParaRPr sz="100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491472" y="1965960"/>
            <a:ext cx="2084831" cy="182880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0277855" y="2194560"/>
            <a:ext cx="502920" cy="502920"/>
          </a:xfrm>
          <a:prstGeom prst="ellipse">
            <a:avLst/>
          </a:prstGeom>
          <a:solidFill>
            <a:srgbClr val="8AA5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277855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微软雅黑" panose="020B0503020204020204" charset="-122"/>
              </a:rPr>
              <a:t>AI</a:t>
            </a:r>
            <a:endParaRPr sz="13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601199" y="2834640"/>
            <a:ext cx="1874519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250" b="1">
                <a:solidFill>
                  <a:srgbClr val="3E4A3C"/>
                </a:solidFill>
                <a:latin typeface="微软雅黑" panose="020B0503020204020204" charset="-122"/>
              </a:rPr>
              <a:t>Codex</a:t>
            </a:r>
            <a:endParaRPr sz="125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619488" y="3200400"/>
            <a:ext cx="18288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000" b="0">
                <a:solidFill>
                  <a:srgbClr val="5A6355"/>
                </a:solidFill>
                <a:latin typeface="微软雅黑" panose="020B0503020204020204" charset="-122"/>
              </a:rPr>
              <a:t>文案初稿与批产</a:t>
            </a:r>
            <a:endParaRPr sz="100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0080" y="411480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1">
                <a:solidFill>
                  <a:srgbClr val="3E4A3C"/>
                </a:solidFill>
                <a:latin typeface="微软雅黑" panose="020B0503020204020204" charset="-122"/>
              </a:rPr>
              <a:t>五套 Harness 底座 · 五个“独立人格” · 交叉互验：没有谁自报合格就算数</a:t>
            </a:r>
            <a:endParaRPr sz="14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40080" y="4754880"/>
            <a:ext cx="10972800" cy="123444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40080" y="4754880"/>
            <a:ext cx="45720" cy="1234440"/>
          </a:xfrm>
          <a:prstGeom prst="rect">
            <a:avLst/>
          </a:prstGeom>
          <a:solidFill>
            <a:srgbClr val="C08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14400" y="4937760"/>
            <a:ext cx="1042416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5A6355"/>
                </a:solidFill>
                <a:latin typeface="微软雅黑" panose="020B0503020204020204" charset="-122"/>
              </a:rPr>
              <a:t>不是一个大模型开五个会话——是五套 Harness 各自带适合的模型，网状连接，无限接近真实合作团队，</a:t>
            </a:r>
            <a:endParaRPr sz="1250" b="0">
              <a:solidFill>
                <a:srgbClr val="5A6355"/>
              </a:solidFill>
              <a:latin typeface="微软雅黑" panose="020B0503020204020204" charset="-122"/>
            </a:endParaRP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0">
                <a:solidFill>
                  <a:srgbClr val="5A6355"/>
                </a:solidFill>
                <a:latin typeface="微软雅黑" panose="020B0503020204020204" charset="-122"/>
              </a:rPr>
              <a:t>却没有真实团队里相互推诿、信息传递不到位的隐患——因为我们是 AI。审核与监督是这个架构里最重的一环。</a:t>
            </a:r>
            <a:endParaRPr sz="125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0" y="6693408"/>
            <a:ext cx="12191695" cy="16459"/>
          </a:xfrm>
          <a:prstGeom prst="rect">
            <a:avLst/>
          </a:prstGeom>
          <a:solidFill>
            <a:srgbClr val="D9D5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900" b="0">
                <a:solidFill>
                  <a:srgbClr val="8A8F88"/>
                </a:solidFill>
                <a:latin typeface="微软雅黑" panose="020B0503020204020204" charset="-122"/>
              </a:rPr>
              <a:t>华建设计前期策划工作台 · 竞赛方案汇报</a:t>
            </a:r>
            <a:endParaRPr sz="900" b="0">
              <a:solidFill>
                <a:srgbClr val="8A8F88"/>
              </a:solidFill>
              <a:latin typeface="微软雅黑" panose="020B050302020402020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000" b="1">
                <a:solidFill>
                  <a:srgbClr val="7C8B6E"/>
                </a:solidFill>
                <a:latin typeface="微软雅黑" panose="020B0503020204020204" charset="-122"/>
              </a:rPr>
              <a:t>07</a:t>
            </a:r>
            <a:endParaRPr sz="1000" b="1">
              <a:solidFill>
                <a:srgbClr val="7C8B6E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502920"/>
            <a:ext cx="109728" cy="256032"/>
          </a:xfrm>
          <a:prstGeom prst="rect">
            <a:avLst/>
          </a:prstGeom>
          <a:solidFill>
            <a:srgbClr val="7C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1247" y="475488"/>
            <a:ext cx="548640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3E4A3C"/>
                </a:solidFill>
                <a:latin typeface="微软雅黑" panose="020B0503020204020204" charset="-122"/>
              </a:rPr>
              <a:t>02 · 创新方案 · 3 技术架构蓝图</a:t>
            </a:r>
            <a:endParaRPr sz="13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" y="9144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600" b="1">
                <a:solidFill>
                  <a:srgbClr val="3E4A3C"/>
                </a:solidFill>
                <a:latin typeface="微软雅黑" panose="020B0503020204020204" charset="-122"/>
              </a:rPr>
              <a:t>主 Agent 派工制 vs 网状互商制</a:t>
            </a:r>
            <a:endParaRPr sz="26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6" name="Oval 5"/>
          <p:cNvSpPr/>
          <p:nvPr/>
        </p:nvSpPr>
        <p:spPr>
          <a:xfrm>
            <a:off x="3090672" y="2724912"/>
            <a:ext cx="1133856" cy="1133856"/>
          </a:xfrm>
          <a:prstGeom prst="ellipse">
            <a:avLst/>
          </a:prstGeom>
          <a:solidFill>
            <a:srgbClr val="8A8F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090672" y="2724912"/>
            <a:ext cx="1133856" cy="11338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微软雅黑" panose="020B0503020204020204" charset="-122"/>
              </a:rPr>
              <a:t>主 Agent</a:t>
            </a:r>
            <a:endParaRPr sz="13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8" name="Oval 7"/>
          <p:cNvSpPr/>
          <p:nvPr/>
        </p:nvSpPr>
        <p:spPr>
          <a:xfrm>
            <a:off x="3291840" y="1691640"/>
            <a:ext cx="731520" cy="731520"/>
          </a:xfrm>
          <a:prstGeom prst="ellipse">
            <a:avLst/>
          </a:prstGeom>
          <a:solidFill>
            <a:srgbClr val="EFECE3"/>
          </a:solidFill>
          <a:ln w="12700">
            <a:solidFill>
              <a:srgbClr val="8A8F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291840" y="169164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100" b="1">
                <a:solidFill>
                  <a:srgbClr val="8A8F88"/>
                </a:solidFill>
                <a:latin typeface="微软雅黑" panose="020B0503020204020204" charset="-122"/>
              </a:rPr>
              <a:t>子</a:t>
            </a:r>
            <a:endParaRPr sz="1100" b="1">
              <a:solidFill>
                <a:srgbClr val="8A8F88"/>
              </a:solidFill>
              <a:latin typeface="微软雅黑" panose="020B0503020204020204" charset="-122"/>
            </a:endParaRPr>
          </a:p>
        </p:txBody>
      </p:sp>
      <p:cxnSp>
        <p:nvCxnSpPr>
          <p:cNvPr id="10" name="Connector 9"/>
          <p:cNvCxnSpPr/>
          <p:nvPr/>
        </p:nvCxnSpPr>
        <p:spPr>
          <a:xfrm flipV="1">
            <a:off x="3657600" y="2057400"/>
            <a:ext cx="0" cy="1234440"/>
          </a:xfrm>
          <a:prstGeom prst="line">
            <a:avLst/>
          </a:prstGeom>
          <a:ln w="15240">
            <a:solidFill>
              <a:srgbClr val="8A8F8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1600200" y="2926080"/>
            <a:ext cx="731520" cy="731520"/>
          </a:xfrm>
          <a:prstGeom prst="ellipse">
            <a:avLst/>
          </a:prstGeom>
          <a:solidFill>
            <a:srgbClr val="EFECE3"/>
          </a:solidFill>
          <a:ln w="12700">
            <a:solidFill>
              <a:srgbClr val="8A8F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600200" y="292608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100" b="1">
                <a:solidFill>
                  <a:srgbClr val="8A8F88"/>
                </a:solidFill>
                <a:latin typeface="微软雅黑" panose="020B0503020204020204" charset="-122"/>
              </a:rPr>
              <a:t>子</a:t>
            </a:r>
            <a:endParaRPr sz="1100" b="1">
              <a:solidFill>
                <a:srgbClr val="8A8F88"/>
              </a:solidFill>
              <a:latin typeface="微软雅黑" panose="020B0503020204020204" charset="-122"/>
            </a:endParaRPr>
          </a:p>
        </p:txBody>
      </p:sp>
      <p:cxnSp>
        <p:nvCxnSpPr>
          <p:cNvPr id="13" name="Connector 12"/>
          <p:cNvCxnSpPr/>
          <p:nvPr/>
        </p:nvCxnSpPr>
        <p:spPr>
          <a:xfrm flipH="1">
            <a:off x="1965960" y="3291840"/>
            <a:ext cx="1691640" cy="0"/>
          </a:xfrm>
          <a:prstGeom prst="line">
            <a:avLst/>
          </a:prstGeom>
          <a:ln w="15240">
            <a:solidFill>
              <a:srgbClr val="8A8F8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3291839" y="4160520"/>
            <a:ext cx="731520" cy="731520"/>
          </a:xfrm>
          <a:prstGeom prst="ellipse">
            <a:avLst/>
          </a:prstGeom>
          <a:solidFill>
            <a:srgbClr val="EFECE3"/>
          </a:solidFill>
          <a:ln w="12700">
            <a:solidFill>
              <a:srgbClr val="8A8F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291839" y="416052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100" b="1">
                <a:solidFill>
                  <a:srgbClr val="8A8F88"/>
                </a:solidFill>
                <a:latin typeface="微软雅黑" panose="020B0503020204020204" charset="-122"/>
              </a:rPr>
              <a:t>子</a:t>
            </a:r>
            <a:endParaRPr sz="1100" b="1">
              <a:solidFill>
                <a:srgbClr val="8A8F88"/>
              </a:solidFill>
              <a:latin typeface="微软雅黑" panose="020B0503020204020204" charset="-122"/>
            </a:endParaRPr>
          </a:p>
        </p:txBody>
      </p:sp>
      <p:cxnSp>
        <p:nvCxnSpPr>
          <p:cNvPr id="16" name="Connector 15"/>
          <p:cNvCxnSpPr/>
          <p:nvPr/>
        </p:nvCxnSpPr>
        <p:spPr>
          <a:xfrm flipH="1">
            <a:off x="3657599" y="3291840"/>
            <a:ext cx="1" cy="1234440"/>
          </a:xfrm>
          <a:prstGeom prst="line">
            <a:avLst/>
          </a:prstGeom>
          <a:ln w="15240">
            <a:solidFill>
              <a:srgbClr val="8A8F8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4983479" y="2926080"/>
            <a:ext cx="731520" cy="731520"/>
          </a:xfrm>
          <a:prstGeom prst="ellipse">
            <a:avLst/>
          </a:prstGeom>
          <a:solidFill>
            <a:srgbClr val="EFECE3"/>
          </a:solidFill>
          <a:ln w="12700">
            <a:solidFill>
              <a:srgbClr val="8A8F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983479" y="292608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100" b="1">
                <a:solidFill>
                  <a:srgbClr val="8A8F88"/>
                </a:solidFill>
                <a:latin typeface="微软雅黑" panose="020B0503020204020204" charset="-122"/>
              </a:rPr>
              <a:t>子</a:t>
            </a:r>
            <a:endParaRPr sz="1100" b="1">
              <a:solidFill>
                <a:srgbClr val="8A8F88"/>
              </a:solidFill>
              <a:latin typeface="微软雅黑" panose="020B0503020204020204" charset="-122"/>
            </a:endParaRPr>
          </a:p>
        </p:txBody>
      </p:sp>
      <p:cxnSp>
        <p:nvCxnSpPr>
          <p:cNvPr id="19" name="Connector 18"/>
          <p:cNvCxnSpPr/>
          <p:nvPr/>
        </p:nvCxnSpPr>
        <p:spPr>
          <a:xfrm>
            <a:off x="3657600" y="3291840"/>
            <a:ext cx="1691640" cy="0"/>
          </a:xfrm>
          <a:prstGeom prst="line">
            <a:avLst/>
          </a:prstGeom>
          <a:ln w="15240">
            <a:solidFill>
              <a:srgbClr val="8A8F8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31520" y="5120640"/>
            <a:ext cx="585216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300"/>
              </a:spcAft>
            </a:pPr>
            <a:r>
              <a:rPr sz="1150" b="0">
                <a:solidFill>
                  <a:srgbClr val="5A6355"/>
                </a:solidFill>
                <a:latin typeface="微软雅黑" panose="020B0503020204020204" charset="-122"/>
              </a:rPr>
              <a:t>大厂方案（WorkBuddy/豆包办公/Traework）：主 Agent 派工、成果回收，</a:t>
            </a:r>
            <a:endParaRPr sz="1150" b="0">
              <a:solidFill>
                <a:srgbClr val="5A6355"/>
              </a:solidFill>
              <a:latin typeface="微软雅黑" panose="020B0503020204020204" charset="-122"/>
            </a:endParaRPr>
          </a:p>
          <a:p>
            <a:pPr algn="l">
              <a:lnSpc>
                <a:spcPct val="112000"/>
              </a:lnSpc>
              <a:spcAft>
                <a:spcPts val="300"/>
              </a:spcAft>
            </a:pPr>
            <a:r>
              <a:rPr sz="1150" b="0">
                <a:solidFill>
                  <a:srgbClr val="5A6355"/>
                </a:solidFill>
                <a:latin typeface="微软雅黑" panose="020B0503020204020204" charset="-122"/>
              </a:rPr>
              <a:t>子 Agent 互相看不见——用户还是在和一个 AI 聊天。</a:t>
            </a:r>
            <a:endParaRPr sz="115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1520" y="1828800"/>
            <a:ext cx="58521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1">
                <a:solidFill>
                  <a:srgbClr val="8A8F88"/>
                </a:solidFill>
                <a:latin typeface="微软雅黑" panose="020B0503020204020204" charset="-122"/>
              </a:rPr>
              <a:t>星型 · 单线汇报</a:t>
            </a:r>
            <a:endParaRPr sz="1400" b="1">
              <a:solidFill>
                <a:srgbClr val="8A8F88"/>
              </a:solidFill>
              <a:latin typeface="微软雅黑" panose="020B0503020204020204" charset="-122"/>
            </a:endParaRPr>
          </a:p>
        </p:txBody>
      </p:sp>
      <p:cxnSp>
        <p:nvCxnSpPr>
          <p:cNvPr id="22" name="Connector 21"/>
          <p:cNvCxnSpPr/>
          <p:nvPr/>
        </p:nvCxnSpPr>
        <p:spPr>
          <a:xfrm flipH="1">
            <a:off x="7955279" y="2331720"/>
            <a:ext cx="1097281" cy="868680"/>
          </a:xfrm>
          <a:prstGeom prst="line">
            <a:avLst/>
          </a:prstGeom>
          <a:ln w="11430">
            <a:solidFill>
              <a:srgbClr val="7C8B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9052560" y="2331720"/>
            <a:ext cx="1097280" cy="868680"/>
          </a:xfrm>
          <a:prstGeom prst="line">
            <a:avLst/>
          </a:prstGeom>
          <a:ln w="11430">
            <a:solidFill>
              <a:srgbClr val="7C8B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H="1">
            <a:off x="8549640" y="2331720"/>
            <a:ext cx="502920" cy="1828800"/>
          </a:xfrm>
          <a:prstGeom prst="line">
            <a:avLst/>
          </a:prstGeom>
          <a:ln w="11430">
            <a:solidFill>
              <a:srgbClr val="7C8B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9052560" y="2331720"/>
            <a:ext cx="502920" cy="1828800"/>
          </a:xfrm>
          <a:prstGeom prst="line">
            <a:avLst/>
          </a:prstGeom>
          <a:ln w="11430">
            <a:solidFill>
              <a:srgbClr val="7C8B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7955279" y="3200400"/>
            <a:ext cx="2194561" cy="0"/>
          </a:xfrm>
          <a:prstGeom prst="line">
            <a:avLst/>
          </a:prstGeom>
          <a:ln w="11430">
            <a:solidFill>
              <a:srgbClr val="7C8B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7955279" y="3200400"/>
            <a:ext cx="594361" cy="960120"/>
          </a:xfrm>
          <a:prstGeom prst="line">
            <a:avLst/>
          </a:prstGeom>
          <a:ln w="11430">
            <a:solidFill>
              <a:srgbClr val="7C8B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7955279" y="3200400"/>
            <a:ext cx="1600201" cy="960120"/>
          </a:xfrm>
          <a:prstGeom prst="line">
            <a:avLst/>
          </a:prstGeom>
          <a:ln w="11430">
            <a:solidFill>
              <a:srgbClr val="7C8B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H="1">
            <a:off x="8549640" y="3200400"/>
            <a:ext cx="1600200" cy="960120"/>
          </a:xfrm>
          <a:prstGeom prst="line">
            <a:avLst/>
          </a:prstGeom>
          <a:ln w="11430">
            <a:solidFill>
              <a:srgbClr val="7C8B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H="1">
            <a:off x="9555480" y="3200400"/>
            <a:ext cx="594360" cy="960120"/>
          </a:xfrm>
          <a:prstGeom prst="line">
            <a:avLst/>
          </a:prstGeom>
          <a:ln w="11430">
            <a:solidFill>
              <a:srgbClr val="7C8B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8549640" y="4160520"/>
            <a:ext cx="1005840" cy="0"/>
          </a:xfrm>
          <a:prstGeom prst="line">
            <a:avLst/>
          </a:prstGeom>
          <a:ln w="11430">
            <a:solidFill>
              <a:srgbClr val="7C8B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8668512" y="1947672"/>
            <a:ext cx="768096" cy="768096"/>
          </a:xfrm>
          <a:prstGeom prst="ellipse">
            <a:avLst/>
          </a:prstGeom>
          <a:solidFill>
            <a:srgbClr val="3E4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668512" y="1947672"/>
            <a:ext cx="768096" cy="7680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100" b="1">
                <a:solidFill>
                  <a:srgbClr val="FFFFFF"/>
                </a:solidFill>
                <a:latin typeface="微软雅黑" panose="020B0503020204020204" charset="-122"/>
              </a:rPr>
              <a:t>AI1</a:t>
            </a:r>
            <a:endParaRPr sz="11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7571231" y="2816352"/>
            <a:ext cx="768096" cy="768096"/>
          </a:xfrm>
          <a:prstGeom prst="ellipse">
            <a:avLst/>
          </a:prstGeom>
          <a:solidFill>
            <a:srgbClr val="3E4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571231" y="2816352"/>
            <a:ext cx="768096" cy="7680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100" b="1">
                <a:solidFill>
                  <a:srgbClr val="FFFFFF"/>
                </a:solidFill>
                <a:latin typeface="微软雅黑" panose="020B0503020204020204" charset="-122"/>
              </a:rPr>
              <a:t>AI2</a:t>
            </a:r>
            <a:endParaRPr sz="11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9765792" y="2816352"/>
            <a:ext cx="768096" cy="768096"/>
          </a:xfrm>
          <a:prstGeom prst="ellipse">
            <a:avLst/>
          </a:prstGeom>
          <a:solidFill>
            <a:srgbClr val="3E4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765792" y="2816352"/>
            <a:ext cx="768096" cy="7680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100" b="1">
                <a:solidFill>
                  <a:srgbClr val="FFFFFF"/>
                </a:solidFill>
                <a:latin typeface="微软雅黑" panose="020B0503020204020204" charset="-122"/>
              </a:rPr>
              <a:t>AI3</a:t>
            </a:r>
            <a:endParaRPr sz="11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8165592" y="3776472"/>
            <a:ext cx="768096" cy="768096"/>
          </a:xfrm>
          <a:prstGeom prst="ellipse">
            <a:avLst/>
          </a:prstGeom>
          <a:solidFill>
            <a:srgbClr val="3E4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165592" y="3776472"/>
            <a:ext cx="768096" cy="7680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100" b="1">
                <a:solidFill>
                  <a:srgbClr val="FFFFFF"/>
                </a:solidFill>
                <a:latin typeface="微软雅黑" panose="020B0503020204020204" charset="-122"/>
              </a:rPr>
              <a:t>AI4</a:t>
            </a:r>
            <a:endParaRPr sz="11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9171432" y="3776472"/>
            <a:ext cx="768096" cy="768096"/>
          </a:xfrm>
          <a:prstGeom prst="ellipse">
            <a:avLst/>
          </a:prstGeom>
          <a:solidFill>
            <a:srgbClr val="3E4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171432" y="3776472"/>
            <a:ext cx="768096" cy="7680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100" b="1">
                <a:solidFill>
                  <a:srgbClr val="FFFFFF"/>
                </a:solidFill>
                <a:latin typeface="微软雅黑" panose="020B0503020204020204" charset="-122"/>
              </a:rPr>
              <a:t>AI5</a:t>
            </a:r>
            <a:endParaRPr sz="11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40880" y="5120640"/>
            <a:ext cx="512064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300"/>
              </a:spcAft>
            </a:pPr>
            <a:r>
              <a:rPr sz="1150" b="1">
                <a:solidFill>
                  <a:srgbClr val="3E4A3C"/>
                </a:solidFill>
                <a:latin typeface="微软雅黑" panose="020B0503020204020204" charset="-122"/>
              </a:rPr>
              <a:t>我们：同群互见、互相商讨、互相挑错、主动发言——</a:t>
            </a:r>
            <a:endParaRPr sz="1150" b="1">
              <a:solidFill>
                <a:srgbClr val="3E4A3C"/>
              </a:solidFill>
              <a:latin typeface="微软雅黑" panose="020B0503020204020204" charset="-122"/>
            </a:endParaRPr>
          </a:p>
          <a:p>
            <a:pPr algn="l">
              <a:lnSpc>
                <a:spcPct val="112000"/>
              </a:lnSpc>
              <a:spcAft>
                <a:spcPts val="300"/>
              </a:spcAft>
            </a:pPr>
            <a:r>
              <a:rPr sz="1150" b="1">
                <a:solidFill>
                  <a:srgbClr val="3E4A3C"/>
                </a:solidFill>
                <a:latin typeface="微软雅黑" panose="020B0503020204020204" charset="-122"/>
              </a:rPr>
              <a:t>一场随时开得的头脑风暴，把长任务链接得住。</a:t>
            </a:r>
            <a:endParaRPr sz="115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040880" y="1828800"/>
            <a:ext cx="51206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1">
                <a:solidFill>
                  <a:srgbClr val="7C8B6E"/>
                </a:solidFill>
                <a:latin typeface="微软雅黑" panose="020B0503020204020204" charset="-122"/>
              </a:rPr>
              <a:t>网状 · 互相商讨</a:t>
            </a:r>
            <a:endParaRPr sz="1400" b="1">
              <a:solidFill>
                <a:srgbClr val="7C8B6E"/>
              </a:solidFill>
              <a:latin typeface="微软雅黑" panose="020B0503020204020204" charset="-122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0" y="6693408"/>
            <a:ext cx="12191695" cy="16459"/>
          </a:xfrm>
          <a:prstGeom prst="rect">
            <a:avLst/>
          </a:prstGeom>
          <a:solidFill>
            <a:srgbClr val="D9D5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900" b="0">
                <a:solidFill>
                  <a:srgbClr val="8A8F88"/>
                </a:solidFill>
                <a:latin typeface="微软雅黑" panose="020B0503020204020204" charset="-122"/>
              </a:rPr>
              <a:t>华建设计前期策划工作台 · 竞赛方案汇报</a:t>
            </a:r>
            <a:endParaRPr sz="900" b="0">
              <a:solidFill>
                <a:srgbClr val="8A8F88"/>
              </a:solidFill>
              <a:latin typeface="微软雅黑" panose="020B050302020402020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000" b="1">
                <a:solidFill>
                  <a:srgbClr val="7C8B6E"/>
                </a:solidFill>
                <a:latin typeface="微软雅黑" panose="020B0503020204020204" charset="-122"/>
              </a:rPr>
              <a:t>08</a:t>
            </a:r>
            <a:endParaRPr sz="1000" b="1">
              <a:solidFill>
                <a:srgbClr val="7C8B6E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502920"/>
            <a:ext cx="109728" cy="256032"/>
          </a:xfrm>
          <a:prstGeom prst="rect">
            <a:avLst/>
          </a:prstGeom>
          <a:solidFill>
            <a:srgbClr val="7C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1247" y="475488"/>
            <a:ext cx="548640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3E4A3C"/>
                </a:solidFill>
                <a:latin typeface="微软雅黑" panose="020B0503020204020204" charset="-122"/>
              </a:rPr>
              <a:t>02 · 创新方案 · 4 工具原型——已跑通</a:t>
            </a:r>
            <a:endParaRPr sz="13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" y="9144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600" b="1">
                <a:solidFill>
                  <a:srgbClr val="3E4A3C"/>
                </a:solidFill>
                <a:latin typeface="微软雅黑" panose="020B0503020204020204" charset="-122"/>
              </a:rPr>
              <a:t>本地 Web 工作台 · 真机三视图</a:t>
            </a:r>
            <a:endParaRPr sz="26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pic>
        <p:nvPicPr>
          <p:cNvPr id="6" name="Picture 5" descr="_v214_input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28800"/>
            <a:ext cx="2743200" cy="2743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4617720"/>
            <a:ext cx="32918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1">
                <a:solidFill>
                  <a:srgbClr val="3E4A3C"/>
                </a:solidFill>
                <a:latin typeface="微软雅黑" panose="020B0503020204020204" charset="-122"/>
              </a:rPr>
              <a:t>① 信息输入：四个基础框+选填框</a:t>
            </a:r>
            <a:endParaRPr sz="12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pic>
        <p:nvPicPr>
          <p:cNvPr id="8" name="Picture 7" descr="_v214_board.jpg"/>
          <p:cNvPicPr>
            <a:picLocks noChangeAspect="1"/>
          </p:cNvPicPr>
          <p:nvPr/>
        </p:nvPicPr>
        <p:blipFill>
          <a:blip r:embed="rId2"/>
          <a:srcRect t="21527" b="21527"/>
          <a:stretch>
            <a:fillRect/>
          </a:stretch>
        </p:blipFill>
        <p:spPr>
          <a:xfrm>
            <a:off x="4160520" y="1828800"/>
            <a:ext cx="4114800" cy="2743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60520" y="4617720"/>
            <a:ext cx="4114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1">
                <a:solidFill>
                  <a:srgbClr val="3E4A3C"/>
                </a:solidFill>
                <a:latin typeface="微软雅黑" panose="020B0503020204020204" charset="-122"/>
              </a:rPr>
              <a:t>② 任务看板：多 AI 接力实跑，进度实时可见</a:t>
            </a:r>
            <a:endParaRPr sz="12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pic>
        <p:nvPicPr>
          <p:cNvPr id="10" name="Picture 9" descr="_v214_confirm.jpg"/>
          <p:cNvPicPr>
            <a:picLocks noChangeAspect="1"/>
          </p:cNvPicPr>
          <p:nvPr/>
        </p:nvPicPr>
        <p:blipFill>
          <a:blip r:embed="rId3"/>
          <a:srcRect l="530" r="530"/>
          <a:stretch>
            <a:fillRect/>
          </a:stretch>
        </p:blipFill>
        <p:spPr>
          <a:xfrm>
            <a:off x="8503920" y="1828800"/>
            <a:ext cx="3063240" cy="14173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503920" y="3291840"/>
            <a:ext cx="30632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1">
                <a:solidFill>
                  <a:srgbClr val="3E4A3C"/>
                </a:solidFill>
                <a:latin typeface="微软雅黑" panose="020B0503020204020204" charset="-122"/>
              </a:rPr>
              <a:t>③ 可选确认节点：勾哪站停哪站</a:t>
            </a:r>
            <a:endParaRPr sz="12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503920" y="3794760"/>
            <a:ext cx="3063240" cy="160020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41080" y="3931920"/>
            <a:ext cx="27889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250" b="1">
                <a:solidFill>
                  <a:srgbClr val="3E4A3C"/>
                </a:solidFill>
                <a:latin typeface="微软雅黑" panose="020B0503020204020204" charset="-122"/>
              </a:rPr>
              <a:t>④ 成果两份</a:t>
            </a:r>
            <a:endParaRPr sz="1250" b="1">
              <a:solidFill>
                <a:srgbClr val="3E4A3C"/>
              </a:solidFill>
              <a:latin typeface="微软雅黑" panose="020B0503020204020204" charset="-122"/>
            </a:endParaRP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050" b="0">
                <a:solidFill>
                  <a:srgbClr val="5A6355"/>
                </a:solidFill>
                <a:latin typeface="微软雅黑" panose="020B0503020204020204" charset="-122"/>
              </a:rPr>
              <a:t>对外《前期调研报告》· 对内《内部调研报告》</a:t>
            </a:r>
            <a:endParaRPr sz="1050" b="0">
              <a:solidFill>
                <a:srgbClr val="5A6355"/>
              </a:solidFill>
              <a:latin typeface="微软雅黑" panose="020B0503020204020204" charset="-122"/>
            </a:endParaRPr>
          </a:p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1050" b="0">
                <a:solidFill>
                  <a:srgbClr val="5A6355"/>
                </a:solidFill>
                <a:latin typeface="微软雅黑" panose="020B0503020204020204" charset="-122"/>
              </a:rPr>
              <a:t>＋反哺院内知识库（不产出文件）</a:t>
            </a:r>
            <a:endParaRPr sz="105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0080" y="5257800"/>
            <a:ext cx="109728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300"/>
              </a:spcAft>
            </a:pPr>
            <a:r>
              <a:rPr sz="1200" b="1">
                <a:solidFill>
                  <a:srgbClr val="7C8B6E"/>
                </a:solidFill>
                <a:latin typeface="微软雅黑" panose="020B0503020204020204" charset="-122"/>
              </a:rPr>
              <a:t>真实样例点开即看：六安·佛子岭地块报告（对外） ｜ 郑州学校项目调研报告·详实版（对内）</a:t>
            </a:r>
            <a:endParaRPr sz="1200" b="1">
              <a:solidFill>
                <a:srgbClr val="7C8B6E"/>
              </a:solidFill>
              <a:latin typeface="微软雅黑" panose="020B0503020204020204" charset="-12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6693408"/>
            <a:ext cx="12191695" cy="16459"/>
          </a:xfrm>
          <a:prstGeom prst="rect">
            <a:avLst/>
          </a:prstGeom>
          <a:solidFill>
            <a:srgbClr val="D9D5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900" b="0">
                <a:solidFill>
                  <a:srgbClr val="8A8F88"/>
                </a:solidFill>
                <a:latin typeface="微软雅黑" panose="020B0503020204020204" charset="-122"/>
              </a:rPr>
              <a:t>华建设计前期策划工作台 · 竞赛方案汇报</a:t>
            </a:r>
            <a:endParaRPr sz="900" b="0">
              <a:solidFill>
                <a:srgbClr val="8A8F88"/>
              </a:solidFill>
              <a:latin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000" b="1">
                <a:solidFill>
                  <a:srgbClr val="7C8B6E"/>
                </a:solidFill>
                <a:latin typeface="微软雅黑" panose="020B0503020204020204" charset="-122"/>
              </a:rPr>
              <a:t>09</a:t>
            </a:r>
            <a:endParaRPr sz="1000" b="1">
              <a:solidFill>
                <a:srgbClr val="7C8B6E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502920"/>
            <a:ext cx="109728" cy="256032"/>
          </a:xfrm>
          <a:prstGeom prst="rect">
            <a:avLst/>
          </a:prstGeom>
          <a:solidFill>
            <a:srgbClr val="E8A8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1247" y="475488"/>
            <a:ext cx="548640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3E4A3C"/>
                </a:solidFill>
                <a:latin typeface="微软雅黑" panose="020B0503020204020204" charset="-122"/>
              </a:rPr>
              <a:t>03 · 3.1 应用场景 · 对外</a:t>
            </a:r>
            <a:endParaRPr sz="13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" y="914400"/>
            <a:ext cx="1115568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600" b="1">
                <a:solidFill>
                  <a:srgbClr val="3E4A3C"/>
                </a:solidFill>
                <a:latin typeface="微软雅黑" panose="020B0503020204020204" charset="-122"/>
              </a:rPr>
              <a:t>设计师第一次与业主老板见面</a:t>
            </a:r>
            <a:endParaRPr sz="26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0080" y="1920240"/>
            <a:ext cx="10972800" cy="105156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1920240"/>
            <a:ext cx="54864" cy="1051560"/>
          </a:xfrm>
          <a:prstGeom prst="rect">
            <a:avLst/>
          </a:prstGeom>
          <a:solidFill>
            <a:srgbClr val="8A8F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029968"/>
            <a:ext cx="29260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1">
                <a:solidFill>
                  <a:srgbClr val="3E4A3C"/>
                </a:solidFill>
                <a:latin typeface="微软雅黑" panose="020B0503020204020204" charset="-122"/>
              </a:rPr>
              <a:t>以前 · 老规矩</a:t>
            </a:r>
            <a:endParaRPr sz="14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31920" y="2048256"/>
            <a:ext cx="7498079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A6355"/>
                </a:solidFill>
                <a:latin typeface="微软雅黑" panose="020B0503020204020204" charset="-122"/>
              </a:rPr>
              <a:t>只能带作品集去；主要任务是听和收集；大准则是不多发表意见——信息不够。</a:t>
            </a:r>
            <a:endParaRPr sz="120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0080" y="3136392"/>
            <a:ext cx="10972800" cy="105156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3136392"/>
            <a:ext cx="54864" cy="1051560"/>
          </a:xfrm>
          <a:prstGeom prst="rect">
            <a:avLst/>
          </a:prstGeom>
          <a:solidFill>
            <a:srgbClr val="7C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3246120"/>
            <a:ext cx="29260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1">
                <a:solidFill>
                  <a:srgbClr val="3E4A3C"/>
                </a:solidFill>
                <a:latin typeface="微软雅黑" panose="020B0503020204020204" charset="-122"/>
              </a:rPr>
              <a:t>现在 · 还是这条主线</a:t>
            </a:r>
            <a:endParaRPr sz="14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31920" y="3264408"/>
            <a:ext cx="7498079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A6355"/>
                </a:solidFill>
                <a:latin typeface="微软雅黑" panose="020B0503020204020204" charset="-122"/>
              </a:rPr>
              <a:t>一样不下决定性结论、只提值得谈的话题；区别在底气：现状/账目/机会/风险都摸过一遍。</a:t>
            </a:r>
            <a:endParaRPr sz="120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40080" y="4352544"/>
            <a:ext cx="10972800" cy="105156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40080" y="4352544"/>
            <a:ext cx="54864" cy="1051560"/>
          </a:xfrm>
          <a:prstGeom prst="rect">
            <a:avLst/>
          </a:prstGeom>
          <a:solidFill>
            <a:srgbClr val="C08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4462272"/>
            <a:ext cx="29260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1">
                <a:solidFill>
                  <a:srgbClr val="3E4A3C"/>
                </a:solidFill>
                <a:latin typeface="微软雅黑" panose="020B0503020204020204" charset="-122"/>
              </a:rPr>
              <a:t>老板的体感</a:t>
            </a:r>
            <a:endParaRPr sz="14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31920" y="4480559"/>
            <a:ext cx="7498079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A6355"/>
                </a:solidFill>
                <a:latin typeface="微软雅黑" panose="020B0503020204020204" charset="-122"/>
              </a:rPr>
              <a:t>一家听我怎么说；另一家有来有回、还能给启发——会提出应该聊的话题。</a:t>
            </a:r>
            <a:endParaRPr sz="120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0080" y="5669280"/>
            <a:ext cx="1115568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500" b="1">
                <a:solidFill>
                  <a:srgbClr val="3E4A3C"/>
                </a:solidFill>
                <a:latin typeface="微软雅黑" panose="020B0503020204020204" charset="-122"/>
              </a:rPr>
              <a:t>结论：更有底气 → 第一次见面变成实质性的推进 → 更好地争取业主信任，争取日后的设计合同。</a:t>
            </a:r>
            <a:endParaRPr sz="15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6693408"/>
            <a:ext cx="12191695" cy="16459"/>
          </a:xfrm>
          <a:prstGeom prst="rect">
            <a:avLst/>
          </a:prstGeom>
          <a:solidFill>
            <a:srgbClr val="D9D5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900" b="0">
                <a:solidFill>
                  <a:srgbClr val="8A8F88"/>
                </a:solidFill>
                <a:latin typeface="微软雅黑" panose="020B0503020204020204" charset="-122"/>
              </a:rPr>
              <a:t>华建设计前期策划工作台 · 竞赛方案汇报</a:t>
            </a:r>
            <a:endParaRPr sz="900" b="0">
              <a:solidFill>
                <a:srgbClr val="8A8F88"/>
              </a:solidFill>
              <a:latin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000" b="1">
                <a:solidFill>
                  <a:srgbClr val="7C8B6E"/>
                </a:solidFill>
                <a:latin typeface="微软雅黑" panose="020B0503020204020204" charset="-122"/>
              </a:rPr>
              <a:t>10</a:t>
            </a:r>
            <a:endParaRPr sz="1000" b="1">
              <a:solidFill>
                <a:srgbClr val="7C8B6E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502920"/>
            <a:ext cx="109728" cy="256032"/>
          </a:xfrm>
          <a:prstGeom prst="rect">
            <a:avLst/>
          </a:prstGeom>
          <a:solidFill>
            <a:srgbClr val="E8A8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1247" y="475488"/>
            <a:ext cx="548640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3E4A3C"/>
                </a:solidFill>
                <a:latin typeface="微软雅黑" panose="020B0503020204020204" charset="-122"/>
              </a:rPr>
              <a:t>03 · 3.2 核心功能</a:t>
            </a:r>
            <a:endParaRPr sz="13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" y="9144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600" b="1">
                <a:solidFill>
                  <a:srgbClr val="3E4A3C"/>
                </a:solidFill>
                <a:latin typeface="微软雅黑" panose="020B0503020204020204" charset="-122"/>
              </a:rPr>
              <a:t>三份产出，一个立场</a:t>
            </a:r>
            <a:endParaRPr sz="26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0080" y="1874519"/>
            <a:ext cx="3611880" cy="306324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1874519"/>
            <a:ext cx="3611880" cy="109728"/>
          </a:xfrm>
          <a:prstGeom prst="rect">
            <a:avLst/>
          </a:prstGeom>
          <a:solidFill>
            <a:srgbClr val="7C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148840"/>
            <a:ext cx="32004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3E4A3C"/>
                </a:solidFill>
                <a:latin typeface="微软雅黑" panose="020B0503020204020204" charset="-122"/>
              </a:rPr>
              <a:t>1. 对外 · 前期调研报告</a:t>
            </a:r>
            <a:endParaRPr sz="145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8680" y="2606040"/>
            <a:ext cx="32004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1">
                <a:solidFill>
                  <a:srgbClr val="7C8B6E"/>
                </a:solidFill>
                <a:latin typeface="微软雅黑" panose="020B0503020204020204" charset="-122"/>
              </a:rPr>
              <a:t>交付给甲方的产品</a:t>
            </a:r>
            <a:endParaRPr sz="1200" b="1">
              <a:solidFill>
                <a:srgbClr val="7C8B6E"/>
              </a:solidFill>
              <a:latin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8680" y="3063240"/>
            <a:ext cx="3200400" cy="1737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00" b="0">
                <a:solidFill>
                  <a:srgbClr val="5A6355"/>
                </a:solidFill>
                <a:latin typeface="微软雅黑" panose="020B0503020204020204" charset="-122"/>
              </a:rPr>
              <a:t>主要目标：争取甲方信任——展现能力（内容详实、有你没想过的）+ 展现态度（没见面，功课已经做完）；报告里的每个说法都可以查验，来源链接都能真实打开。</a:t>
            </a:r>
            <a:endParaRPr sz="110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34840" y="1874519"/>
            <a:ext cx="3611880" cy="306324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34840" y="1874519"/>
            <a:ext cx="3611880" cy="109728"/>
          </a:xfrm>
          <a:prstGeom prst="rect">
            <a:avLst/>
          </a:prstGeom>
          <a:solidFill>
            <a:srgbClr val="5F7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63440" y="2148840"/>
            <a:ext cx="32004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3E4A3C"/>
                </a:solidFill>
                <a:latin typeface="微软雅黑" panose="020B0503020204020204" charset="-122"/>
              </a:rPr>
              <a:t>2. 对设计师 · 内部调研报告</a:t>
            </a:r>
            <a:endParaRPr sz="145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63440" y="2606040"/>
            <a:ext cx="32004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1">
                <a:solidFill>
                  <a:srgbClr val="5F7A58"/>
                </a:solidFill>
                <a:latin typeface="微软雅黑" panose="020B0503020204020204" charset="-122"/>
              </a:rPr>
              <a:t>给自己人的充电报告</a:t>
            </a:r>
            <a:endParaRPr sz="1200" b="1">
              <a:solidFill>
                <a:srgbClr val="5F7A58"/>
              </a:solidFill>
              <a:latin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63440" y="3063240"/>
            <a:ext cx="3200400" cy="1737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00" b="0">
                <a:solidFill>
                  <a:srgbClr val="5A6355"/>
                </a:solidFill>
                <a:latin typeface="微软雅黑" panose="020B0503020204020204" charset="-122"/>
              </a:rPr>
              <a:t>项目/甲方/场内外一次摸透；提前知道忌讳和雷区——甲方说的话你听得出不同的滋味；主体同公开信源，只是挖得更深。</a:t>
            </a:r>
            <a:endParaRPr sz="110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229600" y="1874519"/>
            <a:ext cx="3611880" cy="306324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229600" y="1874519"/>
            <a:ext cx="3611880" cy="109728"/>
          </a:xfrm>
          <a:prstGeom prst="rect">
            <a:avLst/>
          </a:prstGeom>
          <a:solidFill>
            <a:srgbClr val="C08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58200" y="2148840"/>
            <a:ext cx="32004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3E4A3C"/>
                </a:solidFill>
                <a:latin typeface="微软雅黑" panose="020B0503020204020204" charset="-122"/>
              </a:rPr>
              <a:t>3. 对集团内部 · 知识反哺</a:t>
            </a:r>
            <a:endParaRPr sz="145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58200" y="2606040"/>
            <a:ext cx="32004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1">
                <a:solidFill>
                  <a:srgbClr val="C08A6E"/>
                </a:solidFill>
                <a:latin typeface="微软雅黑" panose="020B0503020204020204" charset="-122"/>
              </a:rPr>
              <a:t>让沉睡的资料不断生长</a:t>
            </a:r>
            <a:endParaRPr sz="1200" b="1">
              <a:solidFill>
                <a:srgbClr val="C08A6E"/>
              </a:solidFill>
              <a:latin typeface="微软雅黑" panose="020B050302020402020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458200" y="3063240"/>
            <a:ext cx="3200400" cy="1737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00" b="0">
                <a:solidFill>
                  <a:srgbClr val="5A6355"/>
                </a:solidFill>
                <a:latin typeface="微软雅黑" panose="020B0503020204020204" charset="-122"/>
              </a:rPr>
              <a:t>回头挖掘老项目 + 给建成项目补“现实追踪”维度——反哺不是一次归档，项目做得越多，底座越厚。</a:t>
            </a:r>
            <a:endParaRPr sz="110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40080" y="5257800"/>
            <a:ext cx="11155680" cy="914400"/>
          </a:xfrm>
          <a:prstGeom prst="rect">
            <a:avLst/>
          </a:prstGeom>
          <a:solidFill>
            <a:srgbClr val="3E4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" y="5413248"/>
            <a:ext cx="106070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FFFFFF"/>
                </a:solidFill>
                <a:latin typeface="微软雅黑" panose="020B0503020204020204" charset="-122"/>
              </a:rPr>
              <a:t>立场：争取合同，最终靠的是真人见面。报告只是工具和条件——这份内部调研报告补的正是“让人肚子里有货”。</a:t>
            </a:r>
            <a:endParaRPr sz="145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6693408"/>
            <a:ext cx="12191695" cy="16459"/>
          </a:xfrm>
          <a:prstGeom prst="rect">
            <a:avLst/>
          </a:prstGeom>
          <a:solidFill>
            <a:srgbClr val="D9D5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900" b="0">
                <a:solidFill>
                  <a:srgbClr val="8A8F88"/>
                </a:solidFill>
                <a:latin typeface="微软雅黑" panose="020B0503020204020204" charset="-122"/>
              </a:rPr>
              <a:t>华建设计前期策划工作台 · 竞赛方案汇报</a:t>
            </a:r>
            <a:endParaRPr sz="900" b="0">
              <a:solidFill>
                <a:srgbClr val="8A8F88"/>
              </a:solidFill>
              <a:latin typeface="微软雅黑" panose="020B050302020402020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000" b="1">
                <a:solidFill>
                  <a:srgbClr val="7C8B6E"/>
                </a:solidFill>
                <a:latin typeface="微软雅黑" panose="020B0503020204020204" charset="-122"/>
              </a:rPr>
              <a:t>11</a:t>
            </a:r>
            <a:endParaRPr sz="1000" b="1">
              <a:solidFill>
                <a:srgbClr val="7C8B6E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502920"/>
            <a:ext cx="109728" cy="256032"/>
          </a:xfrm>
          <a:prstGeom prst="rect">
            <a:avLst/>
          </a:prstGeom>
          <a:solidFill>
            <a:srgbClr val="8AA5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1247" y="475488"/>
            <a:ext cx="548640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3E4A3C"/>
                </a:solidFill>
                <a:latin typeface="微软雅黑" panose="020B0503020204020204" charset="-122"/>
              </a:rPr>
              <a:t>04 · 经济性分析</a:t>
            </a:r>
            <a:endParaRPr sz="13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" y="914400"/>
            <a:ext cx="1115568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500" b="1">
                <a:solidFill>
                  <a:srgbClr val="3E4A3C"/>
                </a:solidFill>
                <a:latin typeface="微软雅黑" panose="020B0503020204020204" charset="-122"/>
              </a:rPr>
              <a:t>先给结论：在本工作台这个层面上谈经济性，意义不大，没法谈</a:t>
            </a:r>
            <a:endParaRPr sz="25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2960" y="2103120"/>
            <a:ext cx="4846320" cy="228600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2331720"/>
            <a:ext cx="43891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1">
                <a:solidFill>
                  <a:srgbClr val="8A8F88"/>
                </a:solidFill>
                <a:latin typeface="微软雅黑" panose="020B0503020204020204" charset="-122"/>
              </a:rPr>
              <a:t>行业常规的账</a:t>
            </a:r>
            <a:endParaRPr sz="1400" b="1">
              <a:solidFill>
                <a:srgbClr val="8A8F88"/>
              </a:solidFill>
              <a:latin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97280" y="2834640"/>
            <a:ext cx="429768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sz="1250" b="0">
                <a:solidFill>
                  <a:srgbClr val="5A6355"/>
                </a:solidFill>
                <a:latin typeface="微软雅黑" panose="020B0503020204020204" charset="-122"/>
              </a:rPr>
              <a:t>前期调研 = 成本项</a:t>
            </a:r>
            <a:endParaRPr sz="1250" b="0">
              <a:solidFill>
                <a:srgbClr val="5A6355"/>
              </a:solidFill>
              <a:latin typeface="微软雅黑" panose="020B0503020204020204" charset="-122"/>
            </a:endParaRPr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sz="1250" b="0">
                <a:solidFill>
                  <a:srgbClr val="5A6355"/>
                </a:solidFill>
                <a:latin typeface="微软雅黑" panose="020B0503020204020204" charset="-122"/>
              </a:rPr>
              <a:t>投多少、项目靠不靠谱——每接一个项目，都要先做一遍这样的决策</a:t>
            </a:r>
            <a:endParaRPr sz="1250" b="0">
              <a:solidFill>
                <a:srgbClr val="5A6355"/>
              </a:solidFill>
              <a:latin typeface="微软雅黑" panose="020B0503020204020204" charset="-122"/>
            </a:endParaRPr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sz="1250" b="0">
                <a:solidFill>
                  <a:srgbClr val="8A8F88"/>
                </a:solidFill>
                <a:latin typeface="微软雅黑" panose="020B0503020204020204" charset="-122"/>
              </a:rPr>
              <a:t>算的是“投入产出比”</a:t>
            </a:r>
            <a:endParaRPr sz="1250" b="0">
              <a:solidFill>
                <a:srgbClr val="8A8F88"/>
              </a:solidFill>
              <a:latin typeface="微软雅黑" panose="020B0503020204020204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92240" y="2103120"/>
            <a:ext cx="4846320" cy="2286000"/>
          </a:xfrm>
          <a:prstGeom prst="rect">
            <a:avLst/>
          </a:prstGeom>
          <a:solidFill>
            <a:srgbClr val="3E4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766560" y="2331720"/>
            <a:ext cx="43891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1">
                <a:solidFill>
                  <a:srgbClr val="9AAE83"/>
                </a:solidFill>
                <a:latin typeface="微软雅黑" panose="020B0503020204020204" charset="-122"/>
              </a:rPr>
              <a:t>我们的账</a:t>
            </a:r>
            <a:endParaRPr sz="1400" b="1">
              <a:solidFill>
                <a:srgbClr val="9AAE83"/>
              </a:solidFill>
              <a:latin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66560" y="2834640"/>
            <a:ext cx="429768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sz="1250" b="0">
                <a:solidFill>
                  <a:srgbClr val="FFFFFF"/>
                </a:solidFill>
                <a:latin typeface="微软雅黑" panose="020B0503020204020204" charset="-122"/>
              </a:rPr>
              <a:t>前期调研 = 常规操作</a:t>
            </a:r>
            <a:endParaRPr sz="1250" b="0">
              <a:solidFill>
                <a:srgbClr val="FFFFFF"/>
              </a:solidFill>
              <a:latin typeface="微软雅黑" panose="020B0503020204020204" charset="-122"/>
            </a:endParaRPr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sz="1250" b="0">
                <a:solidFill>
                  <a:srgbClr val="FFFFFF"/>
                </a:solidFill>
                <a:latin typeface="微软雅黑" panose="020B0503020204020204" charset="-122"/>
              </a:rPr>
              <a:t>成本降下来之后，不用再决策、直接做——当晚出初稿，每一次见甲方都可以带上</a:t>
            </a:r>
            <a:endParaRPr sz="1250" b="0">
              <a:solidFill>
                <a:srgbClr val="FFFFFF"/>
              </a:solidFill>
              <a:latin typeface="微软雅黑" panose="020B0503020204020204" charset="-122"/>
            </a:endParaRPr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sz="1250" b="0">
                <a:solidFill>
                  <a:srgbClr val="C9D2BC"/>
                </a:solidFill>
                <a:latin typeface="微软雅黑" panose="020B0503020204020204" charset="-122"/>
              </a:rPr>
              <a:t>两笔账不在一个维度，放不进一张表</a:t>
            </a:r>
            <a:endParaRPr sz="1250" b="0">
              <a:solidFill>
                <a:srgbClr val="C9D2BC"/>
              </a:solidFill>
              <a:latin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2960" y="4754880"/>
            <a:ext cx="10789920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000" b="1">
                <a:solidFill>
                  <a:srgbClr val="3E4A3C"/>
                </a:solidFill>
                <a:latin typeface="微软雅黑" panose="020B0503020204020204" charset="-122"/>
              </a:rPr>
              <a:t>迭代了工作模式。</a:t>
            </a:r>
            <a:endParaRPr sz="2000" b="1">
              <a:solidFill>
                <a:srgbClr val="3E4A3C"/>
              </a:solidFill>
              <a:latin typeface="微软雅黑" panose="020B0503020204020204" charset="-122"/>
            </a:endParaRP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A6355"/>
                </a:solidFill>
                <a:latin typeface="微软雅黑" panose="020B0503020204020204" charset="-122"/>
              </a:rPr>
              <a:t>这是降维打击：别人还在原来的维度里算投入产出，我们已经换了打法。</a:t>
            </a:r>
            <a:endParaRPr sz="140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6693408"/>
            <a:ext cx="12191695" cy="16459"/>
          </a:xfrm>
          <a:prstGeom prst="rect">
            <a:avLst/>
          </a:prstGeom>
          <a:solidFill>
            <a:srgbClr val="D9D5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900" b="0">
                <a:solidFill>
                  <a:srgbClr val="8A8F88"/>
                </a:solidFill>
                <a:latin typeface="微软雅黑" panose="020B0503020204020204" charset="-122"/>
              </a:rPr>
              <a:t>华建设计前期策划工作台 · 竞赛方案汇报</a:t>
            </a:r>
            <a:endParaRPr sz="900" b="0">
              <a:solidFill>
                <a:srgbClr val="8A8F88"/>
              </a:solidFill>
              <a:latin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000" b="1">
                <a:solidFill>
                  <a:srgbClr val="7C8B6E"/>
                </a:solidFill>
                <a:latin typeface="微软雅黑" panose="020B0503020204020204" charset="-122"/>
              </a:rPr>
              <a:t>12</a:t>
            </a:r>
            <a:endParaRPr sz="1000" b="1">
              <a:solidFill>
                <a:srgbClr val="7C8B6E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502920"/>
            <a:ext cx="109728" cy="256032"/>
          </a:xfrm>
          <a:prstGeom prst="rect">
            <a:avLst/>
          </a:prstGeom>
          <a:solidFill>
            <a:srgbClr val="A87B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1247" y="475488"/>
            <a:ext cx="548640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3E4A3C"/>
                </a:solidFill>
                <a:latin typeface="微软雅黑" panose="020B0503020204020204" charset="-122"/>
              </a:rPr>
              <a:t>05 · 成果转化或应用路径</a:t>
            </a:r>
            <a:endParaRPr sz="13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" y="9144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600" b="1">
                <a:solidFill>
                  <a:srgbClr val="3E4A3C"/>
                </a:solidFill>
                <a:latin typeface="微软雅黑" panose="020B0503020204020204" charset="-122"/>
              </a:rPr>
              <a:t>个人部署 → 院内部署 → 应用形态按需选择</a:t>
            </a:r>
            <a:endParaRPr sz="26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2960" y="3611880"/>
            <a:ext cx="3566160" cy="1298448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3611880"/>
            <a:ext cx="3566160" cy="109728"/>
          </a:xfrm>
          <a:prstGeom prst="rect">
            <a:avLst/>
          </a:prstGeom>
          <a:solidFill>
            <a:srgbClr val="7C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4128" y="3730752"/>
            <a:ext cx="32004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50" b="1">
                <a:solidFill>
                  <a:srgbClr val="7C8B6E"/>
                </a:solidFill>
                <a:latin typeface="微软雅黑" panose="020B0503020204020204" charset="-122"/>
              </a:rPr>
              <a:t>STEP 1  现状</a:t>
            </a:r>
            <a:endParaRPr sz="1250" b="1">
              <a:solidFill>
                <a:srgbClr val="7C8B6E"/>
              </a:solidFill>
              <a:latin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24128" y="4069080"/>
            <a:ext cx="320040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300"/>
              </a:spcAft>
            </a:pPr>
            <a:r>
              <a:rPr sz="1250" b="1">
                <a:solidFill>
                  <a:srgbClr val="3E4A3C"/>
                </a:solidFill>
                <a:latin typeface="微软雅黑" panose="020B0503020204020204" charset="-122"/>
              </a:rPr>
              <a:t>个人部署已跑通</a:t>
            </a:r>
            <a:endParaRPr sz="1250" b="1">
              <a:solidFill>
                <a:srgbClr val="3E4A3C"/>
              </a:solidFill>
              <a:latin typeface="微软雅黑" panose="020B0503020204020204" charset="-122"/>
            </a:endParaRPr>
          </a:p>
          <a:p>
            <a:pPr algn="l">
              <a:lnSpc>
                <a:spcPct val="112000"/>
              </a:lnSpc>
              <a:spcAft>
                <a:spcPts val="300"/>
              </a:spcAft>
            </a:pPr>
            <a:r>
              <a:rPr sz="1000" b="0">
                <a:solidFill>
                  <a:srgbClr val="5A6355"/>
                </a:solidFill>
                <a:latin typeface="微软雅黑" panose="020B0503020204020204" charset="-122"/>
              </a:rPr>
              <a:t>整套底座已在个人电脑完整实跑——本篇方案书就是产线产物</a:t>
            </a:r>
            <a:endParaRPr sz="100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09160" y="2697480"/>
            <a:ext cx="3566160" cy="1298448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709160" y="2697480"/>
            <a:ext cx="3566160" cy="109728"/>
          </a:xfrm>
          <a:prstGeom prst="rect">
            <a:avLst/>
          </a:prstGeom>
          <a:solidFill>
            <a:srgbClr val="5F7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910328" y="2816352"/>
            <a:ext cx="32004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50" b="1">
                <a:solidFill>
                  <a:srgbClr val="5F7A58"/>
                </a:solidFill>
                <a:latin typeface="微软雅黑" panose="020B0503020204020204" charset="-122"/>
              </a:rPr>
              <a:t>STEP 2  院内部署</a:t>
            </a:r>
            <a:endParaRPr sz="1250" b="1">
              <a:solidFill>
                <a:srgbClr val="5F7A58"/>
              </a:solidFill>
              <a:latin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10328" y="3154680"/>
            <a:ext cx="320040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300"/>
              </a:spcAft>
            </a:pPr>
            <a:r>
              <a:rPr sz="1250" b="1">
                <a:solidFill>
                  <a:srgbClr val="3E4A3C"/>
                </a:solidFill>
                <a:latin typeface="微软雅黑" panose="020B0503020204020204" charset="-122"/>
              </a:rPr>
              <a:t>底座公开，机制已跑通</a:t>
            </a:r>
            <a:endParaRPr sz="1250" b="1">
              <a:solidFill>
                <a:srgbClr val="3E4A3C"/>
              </a:solidFill>
              <a:latin typeface="微软雅黑" panose="020B0503020204020204" charset="-122"/>
            </a:endParaRPr>
          </a:p>
          <a:p>
            <a:pPr algn="l">
              <a:lnSpc>
                <a:spcPct val="112000"/>
              </a:lnSpc>
              <a:spcAft>
                <a:spcPts val="300"/>
              </a:spcAft>
            </a:pPr>
            <a:r>
              <a:rPr sz="1000" b="0">
                <a:solidFill>
                  <a:srgbClr val="5A6355"/>
                </a:solidFill>
                <a:latin typeface="微软雅黑" panose="020B0503020204020204" charset="-122"/>
              </a:rPr>
              <a:t>底座公开，沟通规则、合作机制已在实跑中跑通；不是拷过去就能用——规则系反复磨合所立，理论上可复制到院内服务器；算力方案按院内安全规范定</a:t>
            </a:r>
            <a:endParaRPr sz="100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595360" y="1783080"/>
            <a:ext cx="3566160" cy="1298448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595360" y="1783080"/>
            <a:ext cx="3566160" cy="109728"/>
          </a:xfrm>
          <a:prstGeom prst="rect">
            <a:avLst/>
          </a:prstGeom>
          <a:solidFill>
            <a:srgbClr val="C08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796528" y="1901952"/>
            <a:ext cx="32004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50" b="1">
                <a:solidFill>
                  <a:srgbClr val="C08A6E"/>
                </a:solidFill>
                <a:latin typeface="微软雅黑" panose="020B0503020204020204" charset="-122"/>
              </a:rPr>
              <a:t>STEP 3  应用路径</a:t>
            </a:r>
            <a:endParaRPr sz="1250" b="1">
              <a:solidFill>
                <a:srgbClr val="C08A6E"/>
              </a:solidFill>
              <a:latin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96528" y="2240280"/>
            <a:ext cx="320040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300"/>
              </a:spcAft>
            </a:pPr>
            <a:r>
              <a:rPr sz="1250" b="1">
                <a:solidFill>
                  <a:srgbClr val="3E4A3C"/>
                </a:solidFill>
                <a:latin typeface="微软雅黑" panose="020B0503020204020204" charset="-122"/>
              </a:rPr>
              <a:t>部署到位，按需选择</a:t>
            </a:r>
            <a:endParaRPr sz="1250" b="1">
              <a:solidFill>
                <a:srgbClr val="3E4A3C"/>
              </a:solidFill>
              <a:latin typeface="微软雅黑" panose="020B0503020204020204" charset="-122"/>
            </a:endParaRPr>
          </a:p>
          <a:p>
            <a:pPr algn="l">
              <a:lnSpc>
                <a:spcPct val="112000"/>
              </a:lnSpc>
              <a:spcAft>
                <a:spcPts val="300"/>
              </a:spcAft>
            </a:pPr>
            <a:r>
              <a:rPr sz="1000" b="0">
                <a:solidFill>
                  <a:srgbClr val="5A6355"/>
                </a:solidFill>
                <a:latin typeface="微软雅黑" panose="020B0503020204020204" charset="-122"/>
              </a:rPr>
              <a:t>网页版全院推广 ｜ 按分院装客户端/小程序 ｜ 接入院内 OA 当入口——用的人越多，部署成本摊得越薄</a:t>
            </a:r>
            <a:endParaRPr sz="100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40080" y="5074920"/>
            <a:ext cx="11155680" cy="128016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40080" y="5074920"/>
            <a:ext cx="54864" cy="1280160"/>
          </a:xfrm>
          <a:prstGeom prst="rect">
            <a:avLst/>
          </a:prstGeom>
          <a:solidFill>
            <a:srgbClr val="A87B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" y="5184648"/>
            <a:ext cx="106070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1">
                <a:solidFill>
                  <a:srgbClr val="3E4A3C"/>
                </a:solidFill>
                <a:latin typeface="微软雅黑" panose="020B0503020204020204" charset="-122"/>
              </a:rPr>
              <a:t>与院内策划条线：互补，赋能</a:t>
            </a:r>
            <a:endParaRPr sz="14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14400" y="5532120"/>
            <a:ext cx="1060704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300"/>
              </a:spcAft>
            </a:pPr>
            <a:r>
              <a:rPr sz="1150" b="0">
                <a:solidFill>
                  <a:srgbClr val="5A6355"/>
                </a:solidFill>
                <a:latin typeface="微软雅黑" panose="020B0503020204020204" charset="-122"/>
              </a:rPr>
              <a:t>院内有专门做前期策划的部门——院内策划所，前期策划合同由他们来签；这个产品最初就定了调：设计所不抢这笔生意。</a:t>
            </a:r>
            <a:endParaRPr sz="1150" b="0">
              <a:solidFill>
                <a:srgbClr val="5A6355"/>
              </a:solidFill>
              <a:latin typeface="微软雅黑" panose="020B0503020204020204" charset="-122"/>
            </a:endParaRPr>
          </a:p>
          <a:p>
            <a:pPr algn="l">
              <a:lnSpc>
                <a:spcPct val="112000"/>
              </a:lnSpc>
              <a:spcAft>
                <a:spcPts val="300"/>
              </a:spcAft>
            </a:pPr>
            <a:r>
              <a:rPr sz="1150" b="0">
                <a:solidFill>
                  <a:srgbClr val="5A6355"/>
                </a:solidFill>
                <a:latin typeface="微软雅黑" panose="020B0503020204020204" charset="-122"/>
              </a:rPr>
              <a:t>本产品是可以给策划所用的工具；设计团队以很低的成本常规带上策划内容，顺势把业主引向策划端——想更专业的，跟我们策划所签前期策划合同。</a:t>
            </a:r>
            <a:endParaRPr sz="115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6693408"/>
            <a:ext cx="12191695" cy="16459"/>
          </a:xfrm>
          <a:prstGeom prst="rect">
            <a:avLst/>
          </a:prstGeom>
          <a:solidFill>
            <a:srgbClr val="D9D5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900" b="0">
                <a:solidFill>
                  <a:srgbClr val="8A8F88"/>
                </a:solidFill>
                <a:latin typeface="微软雅黑" panose="020B0503020204020204" charset="-122"/>
              </a:rPr>
              <a:t>华建设计前期策划工作台 · 竞赛方案汇报</a:t>
            </a:r>
            <a:endParaRPr sz="900" b="0">
              <a:solidFill>
                <a:srgbClr val="8A8F88"/>
              </a:solidFill>
              <a:latin typeface="微软雅黑" panose="020B050302020402020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000" b="1">
                <a:solidFill>
                  <a:srgbClr val="7C8B6E"/>
                </a:solidFill>
                <a:latin typeface="微软雅黑" panose="020B0503020204020204" charset="-122"/>
              </a:rPr>
              <a:t>13</a:t>
            </a:r>
            <a:endParaRPr sz="1000" b="1">
              <a:solidFill>
                <a:srgbClr val="7C8B6E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502920"/>
            <a:ext cx="109728" cy="256032"/>
          </a:xfrm>
          <a:prstGeom prst="rect">
            <a:avLst/>
          </a:prstGeom>
          <a:solidFill>
            <a:srgbClr val="9AAE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1247" y="475488"/>
            <a:ext cx="548640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3E4A3C"/>
                </a:solidFill>
                <a:latin typeface="微软雅黑" panose="020B0503020204020204" charset="-122"/>
              </a:rPr>
              <a:t>06 · 团队构成与推广能力</a:t>
            </a:r>
            <a:endParaRPr sz="13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" y="914400"/>
            <a:ext cx="109728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400" b="1">
                <a:solidFill>
                  <a:srgbClr val="3E4A3C"/>
                </a:solidFill>
                <a:latin typeface="微软雅黑" panose="020B0503020204020204" charset="-122"/>
              </a:rPr>
              <a:t>本工作台的团队 = 一个人 + 一群 AI 小伙伴 + 一套知识管理系统</a:t>
            </a:r>
            <a:endParaRPr sz="24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6" name="Oval 5"/>
          <p:cNvSpPr/>
          <p:nvPr/>
        </p:nvSpPr>
        <p:spPr>
          <a:xfrm>
            <a:off x="1463040" y="2834640"/>
            <a:ext cx="1371600" cy="1371600"/>
          </a:xfrm>
          <a:prstGeom prst="ellipse">
            <a:avLst/>
          </a:prstGeom>
          <a:solidFill>
            <a:srgbClr val="3E4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63040" y="2834640"/>
            <a:ext cx="1371600" cy="1371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1">
                <a:solidFill>
                  <a:srgbClr val="FFFFFF"/>
                </a:solidFill>
                <a:latin typeface="微软雅黑" panose="020B0503020204020204" charset="-122"/>
              </a:rPr>
              <a:t>人</a:t>
            </a:r>
            <a:endParaRPr sz="20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8" name="Oval 7"/>
          <p:cNvSpPr/>
          <p:nvPr/>
        </p:nvSpPr>
        <p:spPr>
          <a:xfrm>
            <a:off x="3566160" y="2103120"/>
            <a:ext cx="914400" cy="685800"/>
          </a:xfrm>
          <a:prstGeom prst="ellipse">
            <a:avLst/>
          </a:prstGeom>
          <a:solidFill>
            <a:srgbClr val="7C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66160" y="2103120"/>
            <a:ext cx="91440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050" b="1">
                <a:solidFill>
                  <a:srgbClr val="FFFFFF"/>
                </a:solidFill>
                <a:latin typeface="微软雅黑" panose="020B0503020204020204" charset="-122"/>
              </a:rPr>
              <a:t>Hermes</a:t>
            </a:r>
            <a:endParaRPr sz="105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cxnSp>
        <p:nvCxnSpPr>
          <p:cNvPr id="10" name="Connector 9"/>
          <p:cNvCxnSpPr/>
          <p:nvPr/>
        </p:nvCxnSpPr>
        <p:spPr>
          <a:xfrm flipV="1">
            <a:off x="2834640" y="2441448"/>
            <a:ext cx="731520" cy="1078992"/>
          </a:xfrm>
          <a:prstGeom prst="line">
            <a:avLst/>
          </a:prstGeom>
          <a:ln w="12700">
            <a:solidFill>
              <a:srgbClr val="7C8B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566160" y="3017520"/>
            <a:ext cx="914400" cy="685800"/>
          </a:xfrm>
          <a:prstGeom prst="ellipse">
            <a:avLst/>
          </a:prstGeom>
          <a:solidFill>
            <a:srgbClr val="7C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66160" y="3017520"/>
            <a:ext cx="91440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050" b="1">
                <a:solidFill>
                  <a:srgbClr val="FFFFFF"/>
                </a:solidFill>
                <a:latin typeface="微软雅黑" panose="020B0503020204020204" charset="-122"/>
              </a:rPr>
              <a:t>DSH 中枢</a:t>
            </a:r>
            <a:endParaRPr sz="105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cxnSp>
        <p:nvCxnSpPr>
          <p:cNvPr id="13" name="Connector 12"/>
          <p:cNvCxnSpPr/>
          <p:nvPr/>
        </p:nvCxnSpPr>
        <p:spPr>
          <a:xfrm flipV="1">
            <a:off x="2834640" y="3355848"/>
            <a:ext cx="731520" cy="164592"/>
          </a:xfrm>
          <a:prstGeom prst="line">
            <a:avLst/>
          </a:prstGeom>
          <a:ln w="12700">
            <a:solidFill>
              <a:srgbClr val="7C8B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3566160" y="3931920"/>
            <a:ext cx="914400" cy="685800"/>
          </a:xfrm>
          <a:prstGeom prst="ellipse">
            <a:avLst/>
          </a:prstGeom>
          <a:solidFill>
            <a:srgbClr val="7C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66160" y="3931920"/>
            <a:ext cx="91440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050" b="1">
                <a:solidFill>
                  <a:srgbClr val="FFFFFF"/>
                </a:solidFill>
                <a:latin typeface="微软雅黑" panose="020B0503020204020204" charset="-122"/>
              </a:rPr>
              <a:t>Pi 执行</a:t>
            </a:r>
            <a:endParaRPr sz="105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cxnSp>
        <p:nvCxnSpPr>
          <p:cNvPr id="16" name="Connector 15"/>
          <p:cNvCxnSpPr/>
          <p:nvPr/>
        </p:nvCxnSpPr>
        <p:spPr>
          <a:xfrm>
            <a:off x="2834640" y="3520440"/>
            <a:ext cx="731520" cy="749808"/>
          </a:xfrm>
          <a:prstGeom prst="line">
            <a:avLst/>
          </a:prstGeom>
          <a:ln w="12700">
            <a:solidFill>
              <a:srgbClr val="7C8B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3566160" y="4846320"/>
            <a:ext cx="914400" cy="685800"/>
          </a:xfrm>
          <a:prstGeom prst="ellipse">
            <a:avLst/>
          </a:prstGeom>
          <a:solidFill>
            <a:srgbClr val="7C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566160" y="4846320"/>
            <a:ext cx="91440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050" b="1">
                <a:solidFill>
                  <a:srgbClr val="FFFFFF"/>
                </a:solidFill>
                <a:latin typeface="微软雅黑" panose="020B0503020204020204" charset="-122"/>
              </a:rPr>
              <a:t>CC+Codex</a:t>
            </a:r>
            <a:endParaRPr sz="105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cxnSp>
        <p:nvCxnSpPr>
          <p:cNvPr id="19" name="Connector 18"/>
          <p:cNvCxnSpPr/>
          <p:nvPr/>
        </p:nvCxnSpPr>
        <p:spPr>
          <a:xfrm>
            <a:off x="2834640" y="3520440"/>
            <a:ext cx="731520" cy="1664208"/>
          </a:xfrm>
          <a:prstGeom prst="line">
            <a:avLst/>
          </a:prstGeom>
          <a:ln w="12700">
            <a:solidFill>
              <a:srgbClr val="7C8B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5120640" y="3108960"/>
            <a:ext cx="1737360" cy="914400"/>
          </a:xfrm>
          <a:prstGeom prst="rect">
            <a:avLst/>
          </a:prstGeom>
          <a:solidFill>
            <a:srgbClr val="EFECE3"/>
          </a:solidFill>
          <a:ln w="15240">
            <a:solidFill>
              <a:srgbClr val="C08A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212080" y="3200400"/>
            <a:ext cx="155448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2000"/>
              </a:lnSpc>
              <a:spcAft>
                <a:spcPts val="200"/>
              </a:spcAft>
            </a:pPr>
            <a:r>
              <a:rPr sz="1200" b="1">
                <a:solidFill>
                  <a:srgbClr val="3E4A3C"/>
                </a:solidFill>
                <a:latin typeface="微软雅黑" panose="020B0503020204020204" charset="-122"/>
              </a:rPr>
              <a:t>知识管理</a:t>
            </a:r>
            <a:endParaRPr sz="1200" b="1">
              <a:solidFill>
                <a:srgbClr val="3E4A3C"/>
              </a:solidFill>
              <a:latin typeface="微软雅黑" panose="020B0503020204020204" charset="-122"/>
            </a:endParaRPr>
          </a:p>
          <a:p>
            <a:pPr algn="ctr">
              <a:lnSpc>
                <a:spcPct val="112000"/>
              </a:lnSpc>
              <a:spcAft>
                <a:spcPts val="200"/>
              </a:spcAft>
            </a:pPr>
            <a:r>
              <a:rPr sz="1200" b="1">
                <a:solidFill>
                  <a:srgbClr val="3E4A3C"/>
                </a:solidFill>
                <a:latin typeface="微软雅黑" panose="020B0503020204020204" charset="-122"/>
              </a:rPr>
              <a:t>系统</a:t>
            </a:r>
            <a:endParaRPr sz="12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14400" y="5669280"/>
            <a:ext cx="576072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300"/>
              </a:spcAft>
            </a:pPr>
            <a:r>
              <a:rPr sz="1150" b="0">
                <a:solidFill>
                  <a:srgbClr val="5A6355"/>
                </a:solidFill>
                <a:latin typeface="微软雅黑" panose="020B0503020204020204" charset="-122"/>
              </a:rPr>
              <a:t>为什么是一群：单模型吃不下长任务链——第五个回答开始胡说八道。</a:t>
            </a:r>
            <a:endParaRPr sz="1150" b="0">
              <a:solidFill>
                <a:srgbClr val="5A6355"/>
              </a:solidFill>
              <a:latin typeface="微软雅黑" panose="020B0503020204020204" charset="-122"/>
            </a:endParaRPr>
          </a:p>
          <a:p>
            <a:pPr algn="l">
              <a:lnSpc>
                <a:spcPct val="112000"/>
              </a:lnSpc>
              <a:spcAft>
                <a:spcPts val="300"/>
              </a:spcAft>
            </a:pPr>
            <a:r>
              <a:rPr sz="1150" b="0">
                <a:solidFill>
                  <a:srgbClr val="5A6355"/>
                </a:solidFill>
                <a:latin typeface="微软雅黑" panose="020B0503020204020204" charset="-122"/>
              </a:rPr>
              <a:t>网状连接：互相商讨、互相挑错；AI 执行互验，人判断决策。</a:t>
            </a:r>
            <a:endParaRPr sz="115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949440" y="2103120"/>
            <a:ext cx="4663440" cy="356616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949440" y="2103120"/>
            <a:ext cx="4663440" cy="109728"/>
          </a:xfrm>
          <a:prstGeom prst="rect">
            <a:avLst/>
          </a:prstGeom>
          <a:solidFill>
            <a:srgbClr val="9AAE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223760" y="2331720"/>
            <a:ext cx="42062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500" b="1">
                <a:solidFill>
                  <a:srgbClr val="3E4A3C"/>
                </a:solidFill>
                <a:latin typeface="微软雅黑" panose="020B0503020204020204" charset="-122"/>
              </a:rPr>
              <a:t>推广 · 两个事实</a:t>
            </a:r>
            <a:endParaRPr sz="15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223760" y="2880360"/>
            <a:ext cx="4114800" cy="109728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223760" y="2880360"/>
            <a:ext cx="45720" cy="1097280"/>
          </a:xfrm>
          <a:prstGeom prst="rect">
            <a:avLst/>
          </a:prstGeom>
          <a:solidFill>
            <a:srgbClr val="7C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388352" y="2971800"/>
            <a:ext cx="38404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3E4A3C"/>
                </a:solidFill>
                <a:latin typeface="微软雅黑" panose="020B0503020204020204" charset="-122"/>
              </a:rPr>
              <a:t>① 推得开</a:t>
            </a:r>
            <a:endParaRPr sz="13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388352" y="3279648"/>
            <a:ext cx="38404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050" b="0">
                <a:solidFill>
                  <a:srgbClr val="5A6355"/>
                </a:solidFill>
                <a:latin typeface="微软雅黑" panose="020B0503020204020204" charset="-122"/>
              </a:rPr>
              <a:t>已经在我的电脑上完整跑通，会提需求就会用——零门槛上手。</a:t>
            </a:r>
            <a:endParaRPr sz="105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223760" y="4114800"/>
            <a:ext cx="4114800" cy="1325880"/>
          </a:xfrm>
          <a:prstGeom prst="rect">
            <a:avLst/>
          </a:prstGeom>
          <a:solidFill>
            <a:srgbClr val="EFECE3"/>
          </a:solidFill>
          <a:ln w="9525">
            <a:solidFill>
              <a:srgbClr val="D9D5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223760" y="4114800"/>
            <a:ext cx="45720" cy="1325880"/>
          </a:xfrm>
          <a:prstGeom prst="rect">
            <a:avLst/>
          </a:prstGeom>
          <a:solidFill>
            <a:srgbClr val="C08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388352" y="4206240"/>
            <a:ext cx="38404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3E4A3C"/>
                </a:solidFill>
                <a:latin typeface="微软雅黑" panose="020B0503020204020204" charset="-122"/>
              </a:rPr>
              <a:t>② 已得到专业人士认可</a:t>
            </a:r>
            <a:endParaRPr sz="1300" b="1">
              <a:solidFill>
                <a:srgbClr val="3E4A3C"/>
              </a:solidFill>
              <a:latin typeface="微软雅黑" panose="020B050302020402020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388352" y="4514088"/>
            <a:ext cx="384048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050" b="0">
                <a:solidFill>
                  <a:srgbClr val="5A6355"/>
                </a:solidFill>
                <a:latin typeface="微软雅黑" panose="020B0503020204020204" charset="-122"/>
              </a:rPr>
              <a:t>策划所和经营条线的同志一路参与、已基本认可；搞经营的同志已把一个真实项目托过来，点名用这套工具出成果。</a:t>
            </a:r>
            <a:endParaRPr sz="1050" b="0">
              <a:solidFill>
                <a:srgbClr val="5A6355"/>
              </a:solidFill>
              <a:latin typeface="微软雅黑" panose="020B0503020204020204" charset="-122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0" y="6693408"/>
            <a:ext cx="12191695" cy="16459"/>
          </a:xfrm>
          <a:prstGeom prst="rect">
            <a:avLst/>
          </a:prstGeom>
          <a:solidFill>
            <a:srgbClr val="D9D5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900" b="0">
                <a:solidFill>
                  <a:srgbClr val="8A8F88"/>
                </a:solidFill>
                <a:latin typeface="微软雅黑" panose="020B0503020204020204" charset="-122"/>
              </a:rPr>
              <a:t>华建设计前期策划工作台 · 竞赛方案汇报</a:t>
            </a:r>
            <a:endParaRPr sz="900" b="0">
              <a:solidFill>
                <a:srgbClr val="8A8F88"/>
              </a:solidFill>
              <a:latin typeface="微软雅黑" panose="020B050302020402020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000" b="1">
                <a:solidFill>
                  <a:srgbClr val="7C8B6E"/>
                </a:solidFill>
                <a:latin typeface="微软雅黑" panose="020B0503020204020204" charset="-122"/>
              </a:rPr>
              <a:t>14</a:t>
            </a:r>
            <a:endParaRPr sz="1000" b="1">
              <a:solidFill>
                <a:srgbClr val="7C8B6E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7C8B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78992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1400"/>
              </a:spcAft>
            </a:pPr>
            <a:r>
              <a:rPr sz="3200" b="1">
                <a:solidFill>
                  <a:srgbClr val="3E4A3C"/>
                </a:solidFill>
                <a:latin typeface="微软雅黑" panose="020B0503020204020204" charset="-122"/>
              </a:rPr>
              <a:t>华建设计前期策划工作台</a:t>
            </a:r>
            <a:endParaRPr sz="3200" b="1">
              <a:solidFill>
                <a:srgbClr val="3E4A3C"/>
              </a:solidFill>
              <a:latin typeface="微软雅黑" panose="020B0503020204020204" charset="-122"/>
            </a:endParaRPr>
          </a:p>
          <a:p>
            <a:pPr algn="l">
              <a:lnSpc>
                <a:spcPct val="112000"/>
              </a:lnSpc>
              <a:spcAft>
                <a:spcPts val="1400"/>
              </a:spcAft>
            </a:pPr>
            <a:r>
              <a:rPr sz="2000" b="1">
                <a:solidFill>
                  <a:srgbClr val="7C8B6E"/>
                </a:solidFill>
                <a:latin typeface="微软雅黑" panose="020B0503020204020204" charset="-122"/>
              </a:rPr>
              <a:t>把从前“不会去做”的交付，变成每一次见甲方都带得上的常规。</a:t>
            </a:r>
            <a:endParaRPr sz="2000" b="1">
              <a:solidFill>
                <a:srgbClr val="7C8B6E"/>
              </a:solidFill>
              <a:latin typeface="微软雅黑" panose="020B0503020204020204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22960" y="3931920"/>
            <a:ext cx="1828800" cy="41148"/>
          </a:xfrm>
          <a:prstGeom prst="rect">
            <a:avLst/>
          </a:prstGeom>
          <a:solidFill>
            <a:srgbClr val="C08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4343400"/>
            <a:ext cx="1060704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sz="1300" b="1">
                <a:solidFill>
                  <a:srgbClr val="3E4A3C"/>
                </a:solidFill>
                <a:latin typeface="微软雅黑" panose="020B0503020204020204" charset="-122"/>
              </a:rPr>
              <a:t>真实样例：</a:t>
            </a:r>
            <a:endParaRPr sz="1300" b="1">
              <a:solidFill>
                <a:srgbClr val="3E4A3C"/>
              </a:solidFill>
              <a:latin typeface="微软雅黑" panose="020B0503020204020204" charset="-122"/>
            </a:endParaRPr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sz="1300" b="0">
                <a:solidFill>
                  <a:srgbClr val="5A6355"/>
                </a:solidFill>
                <a:latin typeface="微软雅黑" panose="020B0503020204020204" charset="-122"/>
              </a:rPr>
              <a:t>六安·佛子岭地块前期调研报告（对外） ｜ 郑州学校项目调研报告·详实版（对内）</a:t>
            </a:r>
            <a:endParaRPr sz="1300" b="0">
              <a:solidFill>
                <a:srgbClr val="5A6355"/>
              </a:solidFill>
              <a:latin typeface="微软雅黑" panose="020B0503020204020204" charset="-122"/>
            </a:endParaRPr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sz="1150" b="0">
                <a:solidFill>
                  <a:srgbClr val="8A8F88"/>
                </a:solidFill>
                <a:latin typeface="微软雅黑" panose="020B0503020204020204" charset="-122"/>
              </a:rPr>
              <a:t>工具原型真机：hjai.ecadi-wq.com/product/  ｜  方案书全文：hjai.ecadi-wq.com/fangan-v0.html</a:t>
            </a:r>
            <a:endParaRPr sz="1150" b="0">
              <a:solidFill>
                <a:srgbClr val="8A8F88"/>
              </a:solidFill>
              <a:latin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2960" y="5943600"/>
            <a:ext cx="100584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00" b="0">
                <a:solidFill>
                  <a:srgbClr val="8A8F88"/>
                </a:solidFill>
                <a:latin typeface="微软雅黑" panose="020B0503020204020204" charset="-122"/>
              </a:rPr>
              <a:t>华建集团第四届职工创新大赛 · 2026-10-18</a:t>
            </a:r>
            <a:endParaRPr sz="1100" b="0">
              <a:solidFill>
                <a:srgbClr val="8A8F88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3653</Words>
  <Application>WPS 演示</Application>
  <PresentationFormat>On-screen Show (4:3)</PresentationFormat>
  <Paragraphs>425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Arial</vt:lpstr>
      <vt:lpstr>宋体</vt:lpstr>
      <vt:lpstr>Wingdings</vt:lpstr>
      <vt:lpstr>Arial</vt:lpstr>
      <vt:lpstr>微软雅黑</vt:lpstr>
      <vt:lpstr>Calibri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杨健</cp:lastModifiedBy>
  <cp:revision>4</cp:revision>
  <dcterms:created xsi:type="dcterms:W3CDTF">2013-01-27T09:14:00Z</dcterms:created>
  <dcterms:modified xsi:type="dcterms:W3CDTF">2026-10-22T05:56:43Z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A74E242931E3438793E6C3ECB3EE6576_13</vt:lpwstr>
  </property>
  <property fmtid="{D5CDD505-2E9C-101B-9397-08002B2CF9AE}" pid="3" name="KSOProductBuildVer">
    <vt:lpwstr>2052-12.1.0.22130</vt:lpwstr>
  </property>
</Properties>
</file>